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13716000" cx="24384000"/>
  <p:notesSz cx="6858000" cy="9144000"/>
  <p:embeddedFontLst>
    <p:embeddedFont>
      <p:font typeface="Merriweather Sans"/>
      <p:regular r:id="rId36"/>
      <p:bold r:id="rId37"/>
      <p:italic r:id="rId38"/>
      <p:boldItalic r:id="rId39"/>
    </p:embeddedFont>
    <p:embeddedFont>
      <p:font typeface="Montserrat"/>
      <p:regular r:id="rId40"/>
      <p:bold r:id="rId41"/>
      <p:italic r:id="rId42"/>
      <p:boldItalic r:id="rId43"/>
    </p:embeddedFont>
    <p:embeddedFont>
      <p:font typeface="Open Sans SemiBold"/>
      <p:regular r:id="rId44"/>
      <p:bold r:id="rId45"/>
      <p:italic r:id="rId46"/>
      <p:boldItalic r:id="rId47"/>
    </p:embeddedFont>
    <p:embeddedFont>
      <p:font typeface="Gill Sans"/>
      <p:regular r:id="rId48"/>
      <p:bold r:id="rId49"/>
    </p:embeddedFont>
    <p:embeddedFont>
      <p:font typeface="Open Sans Light"/>
      <p:regular r:id="rId50"/>
      <p:bold r:id="rId51"/>
      <p:italic r:id="rId52"/>
      <p:boldItalic r:id="rId53"/>
    </p:embeddedFont>
    <p:embeddedFont>
      <p:font typeface="Open Sans"/>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Eugenio Bettucchi"/>
  <p:cmAuthor clrIdx="1" id="1" initials="" lastIdx="2" name="Andrea Grazian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ontserrat-regular.fntdata"/><Relationship Id="rId42" Type="http://schemas.openxmlformats.org/officeDocument/2006/relationships/font" Target="fonts/Montserrat-italic.fntdata"/><Relationship Id="rId41" Type="http://schemas.openxmlformats.org/officeDocument/2006/relationships/font" Target="fonts/Montserrat-bold.fntdata"/><Relationship Id="rId44" Type="http://schemas.openxmlformats.org/officeDocument/2006/relationships/font" Target="fonts/OpenSansSemiBold-regular.fntdata"/><Relationship Id="rId43" Type="http://schemas.openxmlformats.org/officeDocument/2006/relationships/font" Target="fonts/Montserrat-boldItalic.fntdata"/><Relationship Id="rId46" Type="http://schemas.openxmlformats.org/officeDocument/2006/relationships/font" Target="fonts/OpenSansSemiBold-italic.fntdata"/><Relationship Id="rId45" Type="http://schemas.openxmlformats.org/officeDocument/2006/relationships/font" Target="fonts/OpenSansSemiBold-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GillSans-regular.fntdata"/><Relationship Id="rId47" Type="http://schemas.openxmlformats.org/officeDocument/2006/relationships/font" Target="fonts/OpenSansSemiBold-boldItalic.fntdata"/><Relationship Id="rId49" Type="http://schemas.openxmlformats.org/officeDocument/2006/relationships/font" Target="fonts/GillSans-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MerriweatherSans-bold.fntdata"/><Relationship Id="rId36" Type="http://schemas.openxmlformats.org/officeDocument/2006/relationships/font" Target="fonts/MerriweatherSans-regular.fntdata"/><Relationship Id="rId39" Type="http://schemas.openxmlformats.org/officeDocument/2006/relationships/font" Target="fonts/MerriweatherSans-boldItalic.fntdata"/><Relationship Id="rId38" Type="http://schemas.openxmlformats.org/officeDocument/2006/relationships/font" Target="fonts/MerriweatherSans-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penSansLight-bold.fntdata"/><Relationship Id="rId50" Type="http://schemas.openxmlformats.org/officeDocument/2006/relationships/font" Target="fonts/OpenSansLight-regular.fntdata"/><Relationship Id="rId53" Type="http://schemas.openxmlformats.org/officeDocument/2006/relationships/font" Target="fonts/OpenSansLight-boldItalic.fntdata"/><Relationship Id="rId52" Type="http://schemas.openxmlformats.org/officeDocument/2006/relationships/font" Target="fonts/OpenSansLight-italic.fntdata"/><Relationship Id="rId11" Type="http://schemas.openxmlformats.org/officeDocument/2006/relationships/slide" Target="slides/slide6.xml"/><Relationship Id="rId55" Type="http://schemas.openxmlformats.org/officeDocument/2006/relationships/font" Target="fonts/OpenSans-bold.fntdata"/><Relationship Id="rId10" Type="http://schemas.openxmlformats.org/officeDocument/2006/relationships/slide" Target="slides/slide5.xml"/><Relationship Id="rId54" Type="http://schemas.openxmlformats.org/officeDocument/2006/relationships/font" Target="fonts/OpenSans-regular.fntdata"/><Relationship Id="rId13" Type="http://schemas.openxmlformats.org/officeDocument/2006/relationships/slide" Target="slides/slide8.xml"/><Relationship Id="rId57" Type="http://schemas.openxmlformats.org/officeDocument/2006/relationships/font" Target="fonts/OpenSans-boldItalic.fntdata"/><Relationship Id="rId12" Type="http://schemas.openxmlformats.org/officeDocument/2006/relationships/slide" Target="slides/slide7.xml"/><Relationship Id="rId56" Type="http://schemas.openxmlformats.org/officeDocument/2006/relationships/font" Target="fonts/OpenSans-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11-17T19:36:17.019">
    <p:pos x="0" y="0"/>
    <p:text>this image doesnt add any value to the project and the research</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1-11-18T07:20:56.496">
    <p:pos x="6000" y="0"/>
    <p:text>why the black &amp; white models are different? if there is a specific reason write th necessary info.</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2" dt="2021-11-18T07:25:03.806">
    <p:pos x="6000" y="0"/>
    <p:text>or at least the room volume lines to get the prospective</p:text>
  </p:cm>
  <p:cm authorId="0" idx="2" dt="2021-11-17T19:35:49.511">
    <p:pos x="-1697" y="51"/>
    <p:text>put the shadows to understand better the 3d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000" u="none" cap="none" strike="noStrike">
                <a:latin typeface="Merriweather Sans"/>
                <a:ea typeface="Merriweather Sans"/>
                <a:cs typeface="Merriweather Sans"/>
                <a:sym typeface="Merriweather Sans"/>
              </a:defRPr>
            </a:lvl1pPr>
            <a:lvl2pPr indent="-228600" lvl="1" marL="914400" marR="0" rtl="0" algn="l">
              <a:spcBef>
                <a:spcPts val="0"/>
              </a:spcBef>
              <a:spcAft>
                <a:spcPts val="0"/>
              </a:spcAft>
              <a:buSzPts val="1400"/>
              <a:buNone/>
              <a:defRPr b="0" i="0" sz="2000" u="none" cap="none" strike="noStrike">
                <a:latin typeface="Merriweather Sans"/>
                <a:ea typeface="Merriweather Sans"/>
                <a:cs typeface="Merriweather Sans"/>
                <a:sym typeface="Merriweather Sans"/>
              </a:defRPr>
            </a:lvl2pPr>
            <a:lvl3pPr indent="-228600" lvl="2" marL="1371600" marR="0" rtl="0" algn="l">
              <a:spcBef>
                <a:spcPts val="0"/>
              </a:spcBef>
              <a:spcAft>
                <a:spcPts val="0"/>
              </a:spcAft>
              <a:buSzPts val="1400"/>
              <a:buNone/>
              <a:defRPr b="0" i="0" sz="2000" u="none" cap="none" strike="noStrike">
                <a:latin typeface="Merriweather Sans"/>
                <a:ea typeface="Merriweather Sans"/>
                <a:cs typeface="Merriweather Sans"/>
                <a:sym typeface="Merriweather Sans"/>
              </a:defRPr>
            </a:lvl3pPr>
            <a:lvl4pPr indent="-228600" lvl="3" marL="1828800" marR="0" rtl="0" algn="l">
              <a:spcBef>
                <a:spcPts val="0"/>
              </a:spcBef>
              <a:spcAft>
                <a:spcPts val="0"/>
              </a:spcAft>
              <a:buSzPts val="1400"/>
              <a:buNone/>
              <a:defRPr b="0" i="0" sz="2000" u="none" cap="none" strike="noStrike">
                <a:latin typeface="Merriweather Sans"/>
                <a:ea typeface="Merriweather Sans"/>
                <a:cs typeface="Merriweather Sans"/>
                <a:sym typeface="Merriweather Sans"/>
              </a:defRPr>
            </a:lvl4pPr>
            <a:lvl5pPr indent="-228600" lvl="4" marL="2286000" marR="0" rtl="0" algn="l">
              <a:spcBef>
                <a:spcPts val="0"/>
              </a:spcBef>
              <a:spcAft>
                <a:spcPts val="0"/>
              </a:spcAft>
              <a:buSzPts val="1400"/>
              <a:buNone/>
              <a:defRPr b="0" i="0" sz="2000" u="none" cap="none" strike="noStrike">
                <a:latin typeface="Merriweather Sans"/>
                <a:ea typeface="Merriweather Sans"/>
                <a:cs typeface="Merriweather Sans"/>
                <a:sym typeface="Merriweather Sans"/>
              </a:defRPr>
            </a:lvl5pPr>
            <a:lvl6pPr indent="-228600" lvl="5" marL="2743200" marR="0" rtl="0" algn="l">
              <a:spcBef>
                <a:spcPts val="0"/>
              </a:spcBef>
              <a:spcAft>
                <a:spcPts val="0"/>
              </a:spcAft>
              <a:buSzPts val="1400"/>
              <a:buNone/>
              <a:defRPr b="0" i="0" sz="2000" u="none" cap="none" strike="noStrike">
                <a:latin typeface="Merriweather Sans"/>
                <a:ea typeface="Merriweather Sans"/>
                <a:cs typeface="Merriweather Sans"/>
                <a:sym typeface="Merriweather Sans"/>
              </a:defRPr>
            </a:lvl6pPr>
            <a:lvl7pPr indent="-228600" lvl="6" marL="3200400" marR="0" rtl="0" algn="l">
              <a:spcBef>
                <a:spcPts val="0"/>
              </a:spcBef>
              <a:spcAft>
                <a:spcPts val="0"/>
              </a:spcAft>
              <a:buSzPts val="1400"/>
              <a:buNone/>
              <a:defRPr b="0" i="0" sz="2000" u="none" cap="none" strike="noStrike">
                <a:latin typeface="Merriweather Sans"/>
                <a:ea typeface="Merriweather Sans"/>
                <a:cs typeface="Merriweather Sans"/>
                <a:sym typeface="Merriweather Sans"/>
              </a:defRPr>
            </a:lvl7pPr>
            <a:lvl8pPr indent="-228600" lvl="7" marL="3657600" marR="0" rtl="0" algn="l">
              <a:spcBef>
                <a:spcPts val="0"/>
              </a:spcBef>
              <a:spcAft>
                <a:spcPts val="0"/>
              </a:spcAft>
              <a:buSzPts val="1400"/>
              <a:buNone/>
              <a:defRPr b="0" i="0" sz="2000" u="none" cap="none" strike="noStrike">
                <a:latin typeface="Merriweather Sans"/>
                <a:ea typeface="Merriweather Sans"/>
                <a:cs typeface="Merriweather Sans"/>
                <a:sym typeface="Merriweather Sans"/>
              </a:defRPr>
            </a:lvl8pPr>
            <a:lvl9pPr indent="-228600" lvl="8" marL="4114800" marR="0" rtl="0" algn="l">
              <a:spcBef>
                <a:spcPts val="0"/>
              </a:spcBef>
              <a:spcAft>
                <a:spcPts val="0"/>
              </a:spcAft>
              <a:buSzPts val="1400"/>
              <a:buNone/>
              <a:defRPr b="0" i="0" sz="2000" u="none" cap="none" strike="noStrike">
                <a:latin typeface="Merriweather Sans"/>
                <a:ea typeface="Merriweather Sans"/>
                <a:cs typeface="Merriweather Sans"/>
                <a:sym typeface="Merriweather Sans"/>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 name="Shape 21"/>
        <p:cNvGrpSpPr/>
        <p:nvPr/>
      </p:nvGrpSpPr>
      <p:grpSpPr>
        <a:xfrm>
          <a:off x="0" y="0"/>
          <a:ext cx="0" cy="0"/>
          <a:chOff x="0" y="0"/>
          <a:chExt cx="0" cy="0"/>
        </a:xfrm>
      </p:grpSpPr>
      <p:sp>
        <p:nvSpPr>
          <p:cNvPr id="22" name="Google Shape;22;g4f72f20d3f_1_16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This is the cover template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You might change just the title and the team members names (do not change fonts or colors 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case you collect some videos together in a longer one, use this as introductory image (5 seconds)</a:t>
            </a:r>
            <a:endParaRPr/>
          </a:p>
        </p:txBody>
      </p:sp>
      <p:sp>
        <p:nvSpPr>
          <p:cNvPr id="23" name="Google Shape;23;g4f72f20d3f_1_1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022c183922_1_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g1022c183922_1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022c183922_1_3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g1022c183922_1_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021a6d08f6_0_6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g1021a6d08f6_0_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fbbe571d58_1_3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gfbbe571d58_1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fbbe571d58_1_4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gfbbe571d58_1_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fbbe571d58_1_5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gfbbe571d58_1_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fbbe571d58_1_6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gfbbe571d58_1_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022c183922_1_1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g1022c183922_1_1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0262a85179_2_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g10262a85179_2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0262a85179_2_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g10262a85179_2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 name="Shape 29"/>
        <p:cNvGrpSpPr/>
        <p:nvPr/>
      </p:nvGrpSpPr>
      <p:grpSpPr>
        <a:xfrm>
          <a:off x="0" y="0"/>
          <a:ext cx="0" cy="0"/>
          <a:chOff x="0" y="0"/>
          <a:chExt cx="0" cy="0"/>
        </a:xfrm>
      </p:grpSpPr>
      <p:sp>
        <p:nvSpPr>
          <p:cNvPr id="30" name="Google Shape;30;g1024ff5d1e1_0_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 name="Google Shape;31;g1024ff5d1e1_0_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0262a85179_2_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g10262a85179_2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0262a85179_2_3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g10262a85179_2_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0262a85179_2_4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g10262a85179_2_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027781a0b4_1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g1027781a0b4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024ff5d1e1_0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024ff5d1e1_0_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024ff5d1e1_0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024ff5d1e1_0_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024ff5d1e1_0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024ff5d1e1_0_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023b260b67_1_10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g1023b260b67_1_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fc6216ef1e_7_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gfc6216ef1e_7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fc6216ef1e_7_4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5" name="Google Shape;445;gfc6216ef1e_7_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 name="Shape 34"/>
        <p:cNvGrpSpPr/>
        <p:nvPr/>
      </p:nvGrpSpPr>
      <p:grpSpPr>
        <a:xfrm>
          <a:off x="0" y="0"/>
          <a:ext cx="0" cy="0"/>
          <a:chOff x="0" y="0"/>
          <a:chExt cx="0" cy="0"/>
        </a:xfrm>
      </p:grpSpPr>
      <p:sp>
        <p:nvSpPr>
          <p:cNvPr id="35" name="Google Shape;35;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Empty white slide template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Fill in your project title and the team members names</a:t>
            </a:r>
            <a:endParaRPr/>
          </a:p>
        </p:txBody>
      </p:sp>
      <p:sp>
        <p:nvSpPr>
          <p:cNvPr id="36" name="Google Shape;36;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4ee3baade0_0_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g4ee3baade0_0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 name="Shape 42"/>
        <p:cNvGrpSpPr/>
        <p:nvPr/>
      </p:nvGrpSpPr>
      <p:grpSpPr>
        <a:xfrm>
          <a:off x="0" y="0"/>
          <a:ext cx="0" cy="0"/>
          <a:chOff x="0" y="0"/>
          <a:chExt cx="0" cy="0"/>
        </a:xfrm>
      </p:grpSpPr>
      <p:sp>
        <p:nvSpPr>
          <p:cNvPr id="43" name="Google Shape;43;g4f72f20d3f_0_3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present and the following slides (slide 4 to 10) contain some indications and examples, do not include any of these in your final presentation</a:t>
            </a:r>
            <a:endParaRPr/>
          </a:p>
        </p:txBody>
      </p:sp>
      <p:sp>
        <p:nvSpPr>
          <p:cNvPr id="44" name="Google Shape;44;g4f72f20d3f_0_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021a6d08f6_0_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 name="Google Shape;67;g1021a6d08f6_0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023b260b67_1_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g1023b260b67_1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021a6d08f6_0_4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g1021a6d08f6_0_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021a6d08f6_0_7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g1021a6d08f6_0_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022c183922_1_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g1022c183922_1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gray 1" showMasterSp="0">
  <p:cSld name="TITLE_AND_BODY_1">
    <p:bg>
      <p:bgPr>
        <a:solidFill>
          <a:srgbClr val="3C3C3C"/>
        </a:solidFill>
      </p:bgPr>
    </p:bg>
    <p:spTree>
      <p:nvGrpSpPr>
        <p:cNvPr id="7" name="Shape 7"/>
        <p:cNvGrpSpPr/>
        <p:nvPr/>
      </p:nvGrpSpPr>
      <p:grpSpPr>
        <a:xfrm>
          <a:off x="0" y="0"/>
          <a:ext cx="0" cy="0"/>
          <a:chOff x="0" y="0"/>
          <a:chExt cx="0" cy="0"/>
        </a:xfrm>
      </p:grpSpPr>
      <p:sp>
        <p:nvSpPr>
          <p:cNvPr id="8" name="Google Shape;8;p2"/>
          <p:cNvSpPr/>
          <p:nvPr/>
        </p:nvSpPr>
        <p:spPr>
          <a:xfrm>
            <a:off x="12819675" y="4171900"/>
            <a:ext cx="5898300" cy="1524000"/>
          </a:xfrm>
          <a:prstGeom prst="rect">
            <a:avLst/>
          </a:prstGeom>
          <a:noFill/>
          <a:ln>
            <a:noFill/>
          </a:ln>
        </p:spPr>
        <p:txBody>
          <a:bodyPr anchorCtr="0" anchor="t" bIns="76200" lIns="76200" spcFirstLastPara="1" rIns="76200" wrap="square" tIns="76200">
            <a:noAutofit/>
          </a:bodyPr>
          <a:lstStyle/>
          <a:p>
            <a:pPr indent="0" lvl="0" marL="0" marR="0" rtl="0" algn="l">
              <a:lnSpc>
                <a:spcPct val="100000"/>
              </a:lnSpc>
              <a:spcBef>
                <a:spcPts val="0"/>
              </a:spcBef>
              <a:spcAft>
                <a:spcPts val="0"/>
              </a:spcAft>
              <a:buClr>
                <a:srgbClr val="FFFFFF"/>
              </a:buClr>
              <a:buSzPts val="2000"/>
              <a:buFont typeface="Open Sans Light"/>
              <a:buNone/>
            </a:pPr>
            <a:r>
              <a:rPr i="1" lang="en-US" sz="2000">
                <a:solidFill>
                  <a:srgbClr val="FFFFFF"/>
                </a:solidFill>
                <a:latin typeface="Open Sans Light"/>
                <a:ea typeface="Open Sans Light"/>
                <a:cs typeface="Open Sans Light"/>
                <a:sym typeface="Open Sans Light"/>
              </a:rPr>
              <a:t>Software 1 / inFORMed geometries</a:t>
            </a:r>
            <a:endParaRPr i="1">
              <a:latin typeface="Open Sans Light"/>
              <a:ea typeface="Open Sans Light"/>
              <a:cs typeface="Open Sans Light"/>
              <a:sym typeface="Open Sans Light"/>
            </a:endParaRPr>
          </a:p>
          <a:p>
            <a:pPr indent="0" lvl="0" marL="0" marR="0" rtl="0" algn="l">
              <a:lnSpc>
                <a:spcPct val="100000"/>
              </a:lnSpc>
              <a:spcBef>
                <a:spcPts val="0"/>
              </a:spcBef>
              <a:spcAft>
                <a:spcPts val="0"/>
              </a:spcAft>
              <a:buClr>
                <a:srgbClr val="FFFFFF"/>
              </a:buClr>
              <a:buSzPts val="2000"/>
              <a:buFont typeface="Open Sans Light"/>
              <a:buNone/>
            </a:pPr>
            <a:r>
              <a:t/>
            </a:r>
            <a:endParaRPr b="0" i="0" sz="2000" u="none" cap="none" strike="noStrike">
              <a:solidFill>
                <a:srgbClr val="FFFFFF"/>
              </a:solidFill>
              <a:latin typeface="Open Sans Light"/>
              <a:ea typeface="Open Sans Light"/>
              <a:cs typeface="Open Sans Light"/>
              <a:sym typeface="Open Sans Light"/>
            </a:endParaRPr>
          </a:p>
          <a:p>
            <a:pPr indent="0" lvl="0" marL="0" marR="0" rtl="0" algn="l">
              <a:lnSpc>
                <a:spcPct val="100000"/>
              </a:lnSpc>
              <a:spcBef>
                <a:spcPts val="0"/>
              </a:spcBef>
              <a:spcAft>
                <a:spcPts val="0"/>
              </a:spcAft>
              <a:buClr>
                <a:srgbClr val="FFFFFF"/>
              </a:buClr>
              <a:buSzPts val="2000"/>
              <a:buFont typeface="Open Sans Light"/>
              <a:buNone/>
            </a:pPr>
            <a:r>
              <a:rPr lang="en-US" sz="2000">
                <a:solidFill>
                  <a:srgbClr val="FFFFFF"/>
                </a:solidFill>
                <a:latin typeface="Open Sans Light"/>
                <a:ea typeface="Open Sans Light"/>
                <a:cs typeface="Open Sans Light"/>
                <a:sym typeface="Open Sans Light"/>
              </a:rPr>
              <a:t>IaaC</a:t>
            </a:r>
            <a:r>
              <a:rPr b="0" i="0" lang="en-US" sz="2000" u="none" cap="none" strike="noStrike">
                <a:solidFill>
                  <a:srgbClr val="FFFFFF"/>
                </a:solidFill>
                <a:latin typeface="Open Sans Light"/>
                <a:ea typeface="Open Sans Light"/>
                <a:cs typeface="Open Sans Light"/>
                <a:sym typeface="Open Sans Light"/>
              </a:rPr>
              <a:t>, </a:t>
            </a:r>
            <a:r>
              <a:rPr lang="en-US" sz="2000">
                <a:solidFill>
                  <a:srgbClr val="FFFFFF"/>
                </a:solidFill>
                <a:latin typeface="Open Sans Light"/>
                <a:ea typeface="Open Sans Light"/>
                <a:cs typeface="Open Sans Light"/>
                <a:sym typeface="Open Sans Light"/>
              </a:rPr>
              <a:t>18/11</a:t>
            </a:r>
            <a:r>
              <a:rPr b="0" i="0" lang="en-US" sz="2000" u="none" cap="none" strike="noStrike">
                <a:solidFill>
                  <a:srgbClr val="FFFFFF"/>
                </a:solidFill>
                <a:latin typeface="Open Sans Light"/>
                <a:ea typeface="Open Sans Light"/>
                <a:cs typeface="Open Sans Light"/>
                <a:sym typeface="Open Sans Light"/>
              </a:rPr>
              <a:t>/20</a:t>
            </a:r>
            <a:r>
              <a:rPr lang="en-US" sz="2000">
                <a:solidFill>
                  <a:srgbClr val="FFFFFF"/>
                </a:solidFill>
                <a:latin typeface="Open Sans Light"/>
                <a:ea typeface="Open Sans Light"/>
                <a:cs typeface="Open Sans Light"/>
                <a:sym typeface="Open Sans Light"/>
              </a:rPr>
              <a:t>21</a:t>
            </a:r>
            <a:endParaRPr/>
          </a:p>
        </p:txBody>
      </p:sp>
      <p:sp>
        <p:nvSpPr>
          <p:cNvPr id="9" name="Google Shape;9;p2"/>
          <p:cNvSpPr/>
          <p:nvPr/>
        </p:nvSpPr>
        <p:spPr>
          <a:xfrm>
            <a:off x="12819676" y="5552400"/>
            <a:ext cx="4782900" cy="482700"/>
          </a:xfrm>
          <a:prstGeom prst="rect">
            <a:avLst/>
          </a:prstGeom>
          <a:noFill/>
          <a:ln>
            <a:noFill/>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DCDEE0"/>
              </a:buClr>
              <a:buSzPts val="1800"/>
              <a:buFont typeface="Open Sans"/>
              <a:buNone/>
            </a:pPr>
            <a:r>
              <a:rPr i="1" lang="en-US" sz="1800">
                <a:solidFill>
                  <a:srgbClr val="DCDEE0"/>
                </a:solidFill>
                <a:latin typeface="Open Sans"/>
                <a:ea typeface="Open Sans"/>
                <a:cs typeface="Open Sans"/>
                <a:sym typeface="Open Sans"/>
              </a:rPr>
              <a:t>Faculty</a:t>
            </a:r>
            <a:r>
              <a:rPr i="1" lang="en-US" sz="1800" u="none" cap="none" strike="noStrike">
                <a:solidFill>
                  <a:srgbClr val="DCDEE0"/>
                </a:solidFill>
                <a:latin typeface="Open Sans"/>
                <a:ea typeface="Open Sans"/>
                <a:cs typeface="Open Sans"/>
                <a:sym typeface="Open Sans"/>
              </a:rPr>
              <a:t> / </a:t>
            </a:r>
            <a:r>
              <a:rPr i="1" lang="en-US" sz="1800">
                <a:solidFill>
                  <a:srgbClr val="DCDEE0"/>
                </a:solidFill>
                <a:latin typeface="Open Sans"/>
                <a:ea typeface="Open Sans"/>
                <a:cs typeface="Open Sans"/>
                <a:sym typeface="Open Sans"/>
              </a:rPr>
              <a:t>Andrea Graziano</a:t>
            </a:r>
            <a:endParaRPr i="1" sz="1800">
              <a:solidFill>
                <a:srgbClr val="DCDEE0"/>
              </a:solidFill>
              <a:latin typeface="Open Sans SemiBold"/>
              <a:ea typeface="Open Sans SemiBold"/>
              <a:cs typeface="Open Sans SemiBold"/>
              <a:sym typeface="Open Sans SemiBold"/>
            </a:endParaRPr>
          </a:p>
          <a:p>
            <a:pPr indent="0" lvl="0" marL="0" marR="0" rtl="0" algn="l">
              <a:lnSpc>
                <a:spcPct val="100000"/>
              </a:lnSpc>
              <a:spcBef>
                <a:spcPts val="0"/>
              </a:spcBef>
              <a:spcAft>
                <a:spcPts val="0"/>
              </a:spcAft>
              <a:buClr>
                <a:srgbClr val="DCDEE0"/>
              </a:buClr>
              <a:buSzPts val="1800"/>
              <a:buFont typeface="Open Sans"/>
              <a:buNone/>
            </a:pPr>
            <a:r>
              <a:rPr i="1" lang="en-US" sz="1800">
                <a:solidFill>
                  <a:srgbClr val="DCDEE0"/>
                </a:solidFill>
                <a:latin typeface="Open Sans SemiBold"/>
                <a:ea typeface="Open Sans SemiBold"/>
                <a:cs typeface="Open Sans SemiBold"/>
                <a:sym typeface="Open Sans SemiBold"/>
              </a:rPr>
              <a:t>Assistant / </a:t>
            </a:r>
            <a:r>
              <a:rPr i="1" lang="en-US" sz="1800" u="none" cap="none" strike="noStrike">
                <a:solidFill>
                  <a:srgbClr val="DCDEE0"/>
                </a:solidFill>
                <a:latin typeface="Open Sans SemiBold"/>
                <a:ea typeface="Open Sans SemiBold"/>
                <a:cs typeface="Open Sans SemiBold"/>
                <a:sym typeface="Open Sans SemiBold"/>
              </a:rPr>
              <a:t>Eugenio Bettu</a:t>
            </a:r>
            <a:r>
              <a:rPr i="1" lang="en-US" sz="1800">
                <a:solidFill>
                  <a:srgbClr val="DCDEE0"/>
                </a:solidFill>
                <a:latin typeface="Open Sans SemiBold"/>
                <a:ea typeface="Open Sans SemiBold"/>
                <a:cs typeface="Open Sans SemiBold"/>
                <a:sym typeface="Open Sans SemiBold"/>
              </a:rPr>
              <a:t>cchi</a:t>
            </a:r>
            <a:endParaRPr i="1"/>
          </a:p>
        </p:txBody>
      </p:sp>
      <p:cxnSp>
        <p:nvCxnSpPr>
          <p:cNvPr id="10" name="Google Shape;10;p2"/>
          <p:cNvCxnSpPr/>
          <p:nvPr/>
        </p:nvCxnSpPr>
        <p:spPr>
          <a:xfrm>
            <a:off x="12188948" y="4276542"/>
            <a:ext cx="0" cy="5248500"/>
          </a:xfrm>
          <a:prstGeom prst="straightConnector1">
            <a:avLst/>
          </a:prstGeom>
          <a:noFill/>
          <a:ln cap="flat" cmpd="sng" w="12700">
            <a:solidFill>
              <a:srgbClr val="FFFFFF"/>
            </a:solidFill>
            <a:prstDash val="solid"/>
            <a:miter lim="400000"/>
            <a:headEnd len="sm" w="sm" type="none"/>
            <a:tailEnd len="sm" w="sm" type="none"/>
          </a:ln>
        </p:spPr>
      </p:cxnSp>
      <p:sp>
        <p:nvSpPr>
          <p:cNvPr id="11" name="Google Shape;11;p2"/>
          <p:cNvSpPr txBox="1"/>
          <p:nvPr>
            <p:ph idx="12" type="sldNum"/>
          </p:nvPr>
        </p:nvSpPr>
        <p:spPr>
          <a:xfrm>
            <a:off x="11944349" y="13030200"/>
            <a:ext cx="469800" cy="507900"/>
          </a:xfrm>
          <a:prstGeom prst="rect">
            <a:avLst/>
          </a:prstGeom>
          <a:noFill/>
          <a:ln>
            <a:noFill/>
          </a:ln>
        </p:spPr>
        <p:txBody>
          <a:bodyPr anchorCtr="0" anchor="t" bIns="76200" lIns="76200" spcFirstLastPara="1" rIns="76200" wrap="square" tIns="76200">
            <a:noAutofit/>
          </a:bodyPr>
          <a:lstStyle>
            <a:lvl1pPr indent="0" lvl="0" marL="0" rtl="0" algn="ctr">
              <a:lnSpc>
                <a:spcPct val="100000"/>
              </a:lnSpc>
              <a:spcBef>
                <a:spcPts val="0"/>
              </a:spcBef>
              <a:spcAft>
                <a:spcPts val="0"/>
              </a:spcAft>
              <a:buClr>
                <a:srgbClr val="000000"/>
              </a:buClr>
              <a:buSzPts val="2400"/>
              <a:buFont typeface="Gill Sans"/>
              <a:buNone/>
              <a:defRPr sz="2400"/>
            </a:lvl1pPr>
            <a:lvl2pPr indent="0" lvl="1" marL="0" rtl="0" algn="ctr">
              <a:lnSpc>
                <a:spcPct val="100000"/>
              </a:lnSpc>
              <a:spcBef>
                <a:spcPts val="0"/>
              </a:spcBef>
              <a:spcAft>
                <a:spcPts val="0"/>
              </a:spcAft>
              <a:buClr>
                <a:srgbClr val="000000"/>
              </a:buClr>
              <a:buSzPts val="2400"/>
              <a:buFont typeface="Gill Sans"/>
              <a:buNone/>
              <a:defRPr sz="2400"/>
            </a:lvl2pPr>
            <a:lvl3pPr indent="0" lvl="2" marL="0" rtl="0" algn="ctr">
              <a:lnSpc>
                <a:spcPct val="100000"/>
              </a:lnSpc>
              <a:spcBef>
                <a:spcPts val="0"/>
              </a:spcBef>
              <a:spcAft>
                <a:spcPts val="0"/>
              </a:spcAft>
              <a:buClr>
                <a:srgbClr val="000000"/>
              </a:buClr>
              <a:buSzPts val="2400"/>
              <a:buFont typeface="Gill Sans"/>
              <a:buNone/>
              <a:defRPr sz="2400"/>
            </a:lvl3pPr>
            <a:lvl4pPr indent="0" lvl="3" marL="0" rtl="0" algn="ctr">
              <a:lnSpc>
                <a:spcPct val="100000"/>
              </a:lnSpc>
              <a:spcBef>
                <a:spcPts val="0"/>
              </a:spcBef>
              <a:spcAft>
                <a:spcPts val="0"/>
              </a:spcAft>
              <a:buClr>
                <a:srgbClr val="000000"/>
              </a:buClr>
              <a:buSzPts val="2400"/>
              <a:buFont typeface="Gill Sans"/>
              <a:buNone/>
              <a:defRPr sz="2400"/>
            </a:lvl4pPr>
            <a:lvl5pPr indent="0" lvl="4" marL="0" rtl="0" algn="ctr">
              <a:lnSpc>
                <a:spcPct val="100000"/>
              </a:lnSpc>
              <a:spcBef>
                <a:spcPts val="0"/>
              </a:spcBef>
              <a:spcAft>
                <a:spcPts val="0"/>
              </a:spcAft>
              <a:buClr>
                <a:srgbClr val="000000"/>
              </a:buClr>
              <a:buSzPts val="2400"/>
              <a:buFont typeface="Gill Sans"/>
              <a:buNone/>
              <a:defRPr sz="2400"/>
            </a:lvl5pPr>
            <a:lvl6pPr indent="0" lvl="5" marL="0" rtl="0" algn="ctr">
              <a:lnSpc>
                <a:spcPct val="100000"/>
              </a:lnSpc>
              <a:spcBef>
                <a:spcPts val="0"/>
              </a:spcBef>
              <a:spcAft>
                <a:spcPts val="0"/>
              </a:spcAft>
              <a:buClr>
                <a:srgbClr val="000000"/>
              </a:buClr>
              <a:buSzPts val="2400"/>
              <a:buFont typeface="Gill Sans"/>
              <a:buNone/>
              <a:defRPr sz="2400"/>
            </a:lvl6pPr>
            <a:lvl7pPr indent="0" lvl="6" marL="0" rtl="0" algn="ctr">
              <a:lnSpc>
                <a:spcPct val="100000"/>
              </a:lnSpc>
              <a:spcBef>
                <a:spcPts val="0"/>
              </a:spcBef>
              <a:spcAft>
                <a:spcPts val="0"/>
              </a:spcAft>
              <a:buClr>
                <a:srgbClr val="000000"/>
              </a:buClr>
              <a:buSzPts val="2400"/>
              <a:buFont typeface="Gill Sans"/>
              <a:buNone/>
              <a:defRPr sz="2400"/>
            </a:lvl7pPr>
            <a:lvl8pPr indent="0" lvl="7" marL="0" rtl="0" algn="ctr">
              <a:lnSpc>
                <a:spcPct val="100000"/>
              </a:lnSpc>
              <a:spcBef>
                <a:spcPts val="0"/>
              </a:spcBef>
              <a:spcAft>
                <a:spcPts val="0"/>
              </a:spcAft>
              <a:buClr>
                <a:srgbClr val="000000"/>
              </a:buClr>
              <a:buSzPts val="2400"/>
              <a:buFont typeface="Gill Sans"/>
              <a:buNone/>
              <a:defRPr sz="2400"/>
            </a:lvl8pPr>
            <a:lvl9pPr indent="0" lvl="8" marL="0" rtl="0" algn="ctr">
              <a:lnSpc>
                <a:spcPct val="100000"/>
              </a:lnSpc>
              <a:spcBef>
                <a:spcPts val="0"/>
              </a:spcBef>
              <a:spcAft>
                <a:spcPts val="0"/>
              </a:spcAft>
              <a:buClr>
                <a:srgbClr val="000000"/>
              </a:buClr>
              <a:buSzPts val="2400"/>
              <a:buFont typeface="Gill Sans"/>
              <a:buNone/>
              <a:defRPr sz="2400"/>
            </a:lvl9pPr>
          </a:lstStyle>
          <a:p>
            <a:pPr indent="0" lvl="0" marL="0" rtl="0" algn="ctr">
              <a:spcBef>
                <a:spcPts val="0"/>
              </a:spcBef>
              <a:spcAft>
                <a:spcPts val="0"/>
              </a:spcAft>
              <a:buNone/>
            </a:pPr>
            <a:fld id="{00000000-1234-1234-1234-123412341234}" type="slidenum">
              <a:rPr lang="en-US"/>
              <a:t>‹#›</a:t>
            </a:fld>
            <a:endParaRPr/>
          </a:p>
        </p:txBody>
      </p:sp>
      <p:pic>
        <p:nvPicPr>
          <p:cNvPr id="12" name="Google Shape;12;p2"/>
          <p:cNvPicPr preferRelativeResize="0"/>
          <p:nvPr/>
        </p:nvPicPr>
        <p:blipFill>
          <a:blip r:embed="rId2">
            <a:alphaModFix/>
          </a:blip>
          <a:stretch>
            <a:fillRect/>
          </a:stretch>
        </p:blipFill>
        <p:spPr>
          <a:xfrm>
            <a:off x="7579250" y="4276550"/>
            <a:ext cx="3730752" cy="790042"/>
          </a:xfrm>
          <a:prstGeom prst="rect">
            <a:avLst/>
          </a:prstGeom>
          <a:noFill/>
          <a:ln>
            <a:noFill/>
          </a:ln>
        </p:spPr>
      </p:pic>
      <p:sp>
        <p:nvSpPr>
          <p:cNvPr id="13" name="Google Shape;13;p2"/>
          <p:cNvSpPr txBox="1"/>
          <p:nvPr/>
        </p:nvSpPr>
        <p:spPr>
          <a:xfrm>
            <a:off x="7579250" y="5552400"/>
            <a:ext cx="3730800" cy="116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6000">
                <a:solidFill>
                  <a:srgbClr val="EFEFEF"/>
                </a:solidFill>
                <a:latin typeface="Muli"/>
                <a:ea typeface="Muli"/>
                <a:cs typeface="Muli"/>
                <a:sym typeface="Muli"/>
              </a:rPr>
              <a:t>MRAC</a:t>
            </a:r>
            <a:endParaRPr sz="6000">
              <a:solidFill>
                <a:srgbClr val="EFEFEF"/>
              </a:solidFill>
              <a:latin typeface="Muli"/>
              <a:ea typeface="Muli"/>
              <a:cs typeface="Muli"/>
              <a:sym typeface="Muli"/>
            </a:endParaRPr>
          </a:p>
        </p:txBody>
      </p:sp>
      <p:sp>
        <p:nvSpPr>
          <p:cNvPr id="14" name="Google Shape;14;p2"/>
          <p:cNvSpPr txBox="1"/>
          <p:nvPr/>
        </p:nvSpPr>
        <p:spPr>
          <a:xfrm>
            <a:off x="7579075" y="6834575"/>
            <a:ext cx="3730800" cy="10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rgbClr val="CCCCCC"/>
                </a:solidFill>
                <a:latin typeface="Muli"/>
                <a:ea typeface="Muli"/>
                <a:cs typeface="Muli"/>
                <a:sym typeface="Muli"/>
              </a:rPr>
              <a:t>Master in Robotics and Advanced Construction</a:t>
            </a:r>
            <a:endParaRPr b="1" sz="2400">
              <a:solidFill>
                <a:srgbClr val="CCCCCC"/>
              </a:solidFill>
              <a:latin typeface="Muli"/>
              <a:ea typeface="Muli"/>
              <a:cs typeface="Muli"/>
              <a:sym typeface="Muli"/>
            </a:endParaRPr>
          </a:p>
        </p:txBody>
      </p:sp>
    </p:spTree>
  </p:cSld>
  <p:clrMapOvr>
    <a:masterClrMapping/>
  </p:clrMapOvr>
  <p:extLst>
    <p:ext uri="{DCECCB84-F9BA-43D5-87BE-67443E8EF086}">
      <p15:sldGuideLst>
        <p15:guide id="1" pos="7680">
          <p15:clr>
            <a:srgbClr val="FA7B17"/>
          </p15:clr>
        </p15:guide>
        <p15:guide id="2" orient="horz" pos="4320">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white">
  <p:cSld name="empty white">
    <p:spTree>
      <p:nvGrpSpPr>
        <p:cNvPr id="15" name="Shape 15"/>
        <p:cNvGrpSpPr/>
        <p:nvPr/>
      </p:nvGrpSpPr>
      <p:grpSpPr>
        <a:xfrm>
          <a:off x="0" y="0"/>
          <a:ext cx="0" cy="0"/>
          <a:chOff x="0" y="0"/>
          <a:chExt cx="0" cy="0"/>
        </a:xfrm>
      </p:grpSpPr>
      <p:sp>
        <p:nvSpPr>
          <p:cNvPr id="16" name="Google Shape;16;p3"/>
          <p:cNvSpPr txBox="1"/>
          <p:nvPr>
            <p:ph idx="12" type="sldNum"/>
          </p:nvPr>
        </p:nvSpPr>
        <p:spPr>
          <a:xfrm>
            <a:off x="11944349" y="13030200"/>
            <a:ext cx="469901" cy="508000"/>
          </a:xfrm>
          <a:prstGeom prst="rect">
            <a:avLst/>
          </a:prstGeom>
          <a:noFill/>
          <a:ln>
            <a:noFill/>
          </a:ln>
        </p:spPr>
        <p:txBody>
          <a:bodyPr anchorCtr="0" anchor="t" bIns="76200" lIns="76200" spcFirstLastPara="1" rIns="76200" wrap="square" tIns="76200">
            <a:noAutofit/>
          </a:bodyPr>
          <a:lstStyle>
            <a:lvl1pPr indent="0" lvl="0" marL="0" algn="ctr">
              <a:lnSpc>
                <a:spcPct val="100000"/>
              </a:lnSpc>
              <a:spcBef>
                <a:spcPts val="0"/>
              </a:spcBef>
              <a:spcAft>
                <a:spcPts val="0"/>
              </a:spcAft>
              <a:buClr>
                <a:srgbClr val="000000"/>
              </a:buClr>
              <a:buSzPts val="2400"/>
              <a:buFont typeface="Gill Sans"/>
              <a:buNone/>
              <a:defRPr sz="2400"/>
            </a:lvl1pPr>
            <a:lvl2pPr indent="0" lvl="1" marL="0" algn="ctr">
              <a:lnSpc>
                <a:spcPct val="100000"/>
              </a:lnSpc>
              <a:spcBef>
                <a:spcPts val="0"/>
              </a:spcBef>
              <a:spcAft>
                <a:spcPts val="0"/>
              </a:spcAft>
              <a:buClr>
                <a:srgbClr val="000000"/>
              </a:buClr>
              <a:buSzPts val="2400"/>
              <a:buFont typeface="Gill Sans"/>
              <a:buNone/>
              <a:defRPr sz="2400"/>
            </a:lvl2pPr>
            <a:lvl3pPr indent="0" lvl="2" marL="0" algn="ctr">
              <a:lnSpc>
                <a:spcPct val="100000"/>
              </a:lnSpc>
              <a:spcBef>
                <a:spcPts val="0"/>
              </a:spcBef>
              <a:spcAft>
                <a:spcPts val="0"/>
              </a:spcAft>
              <a:buClr>
                <a:srgbClr val="000000"/>
              </a:buClr>
              <a:buSzPts val="2400"/>
              <a:buFont typeface="Gill Sans"/>
              <a:buNone/>
              <a:defRPr sz="2400"/>
            </a:lvl3pPr>
            <a:lvl4pPr indent="0" lvl="3" marL="0" algn="ctr">
              <a:lnSpc>
                <a:spcPct val="100000"/>
              </a:lnSpc>
              <a:spcBef>
                <a:spcPts val="0"/>
              </a:spcBef>
              <a:spcAft>
                <a:spcPts val="0"/>
              </a:spcAft>
              <a:buClr>
                <a:srgbClr val="000000"/>
              </a:buClr>
              <a:buSzPts val="2400"/>
              <a:buFont typeface="Gill Sans"/>
              <a:buNone/>
              <a:defRPr sz="2400"/>
            </a:lvl4pPr>
            <a:lvl5pPr indent="0" lvl="4" marL="0" algn="ctr">
              <a:lnSpc>
                <a:spcPct val="100000"/>
              </a:lnSpc>
              <a:spcBef>
                <a:spcPts val="0"/>
              </a:spcBef>
              <a:spcAft>
                <a:spcPts val="0"/>
              </a:spcAft>
              <a:buClr>
                <a:srgbClr val="000000"/>
              </a:buClr>
              <a:buSzPts val="2400"/>
              <a:buFont typeface="Gill Sans"/>
              <a:buNone/>
              <a:defRPr sz="2400"/>
            </a:lvl5pPr>
            <a:lvl6pPr indent="0" lvl="5" marL="0" algn="ctr">
              <a:lnSpc>
                <a:spcPct val="100000"/>
              </a:lnSpc>
              <a:spcBef>
                <a:spcPts val="0"/>
              </a:spcBef>
              <a:spcAft>
                <a:spcPts val="0"/>
              </a:spcAft>
              <a:buClr>
                <a:srgbClr val="000000"/>
              </a:buClr>
              <a:buSzPts val="2400"/>
              <a:buFont typeface="Gill Sans"/>
              <a:buNone/>
              <a:defRPr sz="2400"/>
            </a:lvl6pPr>
            <a:lvl7pPr indent="0" lvl="6" marL="0" algn="ctr">
              <a:lnSpc>
                <a:spcPct val="100000"/>
              </a:lnSpc>
              <a:spcBef>
                <a:spcPts val="0"/>
              </a:spcBef>
              <a:spcAft>
                <a:spcPts val="0"/>
              </a:spcAft>
              <a:buClr>
                <a:srgbClr val="000000"/>
              </a:buClr>
              <a:buSzPts val="2400"/>
              <a:buFont typeface="Gill Sans"/>
              <a:buNone/>
              <a:defRPr sz="2400"/>
            </a:lvl7pPr>
            <a:lvl8pPr indent="0" lvl="7" marL="0" algn="ctr">
              <a:lnSpc>
                <a:spcPct val="100000"/>
              </a:lnSpc>
              <a:spcBef>
                <a:spcPts val="0"/>
              </a:spcBef>
              <a:spcAft>
                <a:spcPts val="0"/>
              </a:spcAft>
              <a:buClr>
                <a:srgbClr val="000000"/>
              </a:buClr>
              <a:buSzPts val="2400"/>
              <a:buFont typeface="Gill Sans"/>
              <a:buNone/>
              <a:defRPr sz="2400"/>
            </a:lvl8pPr>
            <a:lvl9pPr indent="0" lvl="8" marL="0" algn="ctr">
              <a:lnSpc>
                <a:spcPct val="100000"/>
              </a:lnSpc>
              <a:spcBef>
                <a:spcPts val="0"/>
              </a:spcBef>
              <a:spcAft>
                <a:spcPts val="0"/>
              </a:spcAft>
              <a:buClr>
                <a:srgbClr val="000000"/>
              </a:buClr>
              <a:buSzPts val="2400"/>
              <a:buFont typeface="Gill Sans"/>
              <a:buNone/>
              <a:defRPr sz="2400"/>
            </a:lvl9pPr>
          </a:lstStyle>
          <a:p>
            <a:pPr indent="0" lvl="0" marL="0" rtl="0" algn="ctr">
              <a:spcBef>
                <a:spcPts val="0"/>
              </a:spcBef>
              <a:spcAft>
                <a:spcPts val="0"/>
              </a:spcAft>
              <a:buNone/>
            </a:pPr>
            <a:fld id="{00000000-1234-1234-1234-123412341234}" type="slidenum">
              <a:rPr lang="en-US"/>
              <a:t>‹#›</a:t>
            </a:fld>
            <a:endParaRPr/>
          </a:p>
        </p:txBody>
      </p:sp>
      <p:pic>
        <p:nvPicPr>
          <p:cNvPr id="17" name="Google Shape;17;p3"/>
          <p:cNvPicPr preferRelativeResize="0"/>
          <p:nvPr/>
        </p:nvPicPr>
        <p:blipFill>
          <a:blip r:embed="rId2">
            <a:alphaModFix/>
          </a:blip>
          <a:stretch>
            <a:fillRect/>
          </a:stretch>
        </p:blipFill>
        <p:spPr>
          <a:xfrm>
            <a:off x="20633850" y="12518225"/>
            <a:ext cx="3048000" cy="60008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black" showMasterSp="0">
  <p:cSld name="empty black">
    <p:bg>
      <p:bgPr>
        <a:solidFill>
          <a:srgbClr val="000000"/>
        </a:solidFill>
      </p:bgPr>
    </p:bg>
    <p:spTree>
      <p:nvGrpSpPr>
        <p:cNvPr id="18" name="Shape 18"/>
        <p:cNvGrpSpPr/>
        <p:nvPr/>
      </p:nvGrpSpPr>
      <p:grpSpPr>
        <a:xfrm>
          <a:off x="0" y="0"/>
          <a:ext cx="0" cy="0"/>
          <a:chOff x="0" y="0"/>
          <a:chExt cx="0" cy="0"/>
        </a:xfrm>
      </p:grpSpPr>
      <p:sp>
        <p:nvSpPr>
          <p:cNvPr id="19" name="Google Shape;19;p4"/>
          <p:cNvSpPr txBox="1"/>
          <p:nvPr>
            <p:ph idx="12" type="sldNum"/>
          </p:nvPr>
        </p:nvSpPr>
        <p:spPr>
          <a:xfrm>
            <a:off x="11944349" y="13030200"/>
            <a:ext cx="469901" cy="508000"/>
          </a:xfrm>
          <a:prstGeom prst="rect">
            <a:avLst/>
          </a:prstGeom>
          <a:noFill/>
          <a:ln>
            <a:noFill/>
          </a:ln>
        </p:spPr>
        <p:txBody>
          <a:bodyPr anchorCtr="0" anchor="t" bIns="76200" lIns="76200" spcFirstLastPara="1" rIns="76200" wrap="square" tIns="76200">
            <a:noAutofit/>
          </a:bodyPr>
          <a:lstStyle>
            <a:lvl1pPr indent="0" lvl="0" marL="0" algn="ctr">
              <a:lnSpc>
                <a:spcPct val="100000"/>
              </a:lnSpc>
              <a:spcBef>
                <a:spcPts val="0"/>
              </a:spcBef>
              <a:spcAft>
                <a:spcPts val="0"/>
              </a:spcAft>
              <a:buClr>
                <a:srgbClr val="000000"/>
              </a:buClr>
              <a:buSzPts val="2400"/>
              <a:buFont typeface="Gill Sans"/>
              <a:buNone/>
              <a:defRPr sz="2400">
                <a:solidFill>
                  <a:srgbClr val="FFFFFF"/>
                </a:solidFill>
              </a:defRPr>
            </a:lvl1pPr>
            <a:lvl2pPr indent="0" lvl="1" marL="0" algn="ctr">
              <a:lnSpc>
                <a:spcPct val="100000"/>
              </a:lnSpc>
              <a:spcBef>
                <a:spcPts val="0"/>
              </a:spcBef>
              <a:spcAft>
                <a:spcPts val="0"/>
              </a:spcAft>
              <a:buClr>
                <a:srgbClr val="000000"/>
              </a:buClr>
              <a:buSzPts val="2400"/>
              <a:buFont typeface="Gill Sans"/>
              <a:buNone/>
              <a:defRPr sz="2400">
                <a:solidFill>
                  <a:srgbClr val="FFFFFF"/>
                </a:solidFill>
              </a:defRPr>
            </a:lvl2pPr>
            <a:lvl3pPr indent="0" lvl="2" marL="0" algn="ctr">
              <a:lnSpc>
                <a:spcPct val="100000"/>
              </a:lnSpc>
              <a:spcBef>
                <a:spcPts val="0"/>
              </a:spcBef>
              <a:spcAft>
                <a:spcPts val="0"/>
              </a:spcAft>
              <a:buClr>
                <a:srgbClr val="000000"/>
              </a:buClr>
              <a:buSzPts val="2400"/>
              <a:buFont typeface="Gill Sans"/>
              <a:buNone/>
              <a:defRPr sz="2400">
                <a:solidFill>
                  <a:srgbClr val="FFFFFF"/>
                </a:solidFill>
              </a:defRPr>
            </a:lvl3pPr>
            <a:lvl4pPr indent="0" lvl="3" marL="0" algn="ctr">
              <a:lnSpc>
                <a:spcPct val="100000"/>
              </a:lnSpc>
              <a:spcBef>
                <a:spcPts val="0"/>
              </a:spcBef>
              <a:spcAft>
                <a:spcPts val="0"/>
              </a:spcAft>
              <a:buClr>
                <a:srgbClr val="000000"/>
              </a:buClr>
              <a:buSzPts val="2400"/>
              <a:buFont typeface="Gill Sans"/>
              <a:buNone/>
              <a:defRPr sz="2400">
                <a:solidFill>
                  <a:srgbClr val="FFFFFF"/>
                </a:solidFill>
              </a:defRPr>
            </a:lvl4pPr>
            <a:lvl5pPr indent="0" lvl="4" marL="0" algn="ctr">
              <a:lnSpc>
                <a:spcPct val="100000"/>
              </a:lnSpc>
              <a:spcBef>
                <a:spcPts val="0"/>
              </a:spcBef>
              <a:spcAft>
                <a:spcPts val="0"/>
              </a:spcAft>
              <a:buClr>
                <a:srgbClr val="000000"/>
              </a:buClr>
              <a:buSzPts val="2400"/>
              <a:buFont typeface="Gill Sans"/>
              <a:buNone/>
              <a:defRPr sz="2400">
                <a:solidFill>
                  <a:srgbClr val="FFFFFF"/>
                </a:solidFill>
              </a:defRPr>
            </a:lvl5pPr>
            <a:lvl6pPr indent="0" lvl="5" marL="0" algn="ctr">
              <a:lnSpc>
                <a:spcPct val="100000"/>
              </a:lnSpc>
              <a:spcBef>
                <a:spcPts val="0"/>
              </a:spcBef>
              <a:spcAft>
                <a:spcPts val="0"/>
              </a:spcAft>
              <a:buClr>
                <a:srgbClr val="000000"/>
              </a:buClr>
              <a:buSzPts val="2400"/>
              <a:buFont typeface="Gill Sans"/>
              <a:buNone/>
              <a:defRPr sz="2400">
                <a:solidFill>
                  <a:srgbClr val="FFFFFF"/>
                </a:solidFill>
              </a:defRPr>
            </a:lvl6pPr>
            <a:lvl7pPr indent="0" lvl="6" marL="0" algn="ctr">
              <a:lnSpc>
                <a:spcPct val="100000"/>
              </a:lnSpc>
              <a:spcBef>
                <a:spcPts val="0"/>
              </a:spcBef>
              <a:spcAft>
                <a:spcPts val="0"/>
              </a:spcAft>
              <a:buClr>
                <a:srgbClr val="000000"/>
              </a:buClr>
              <a:buSzPts val="2400"/>
              <a:buFont typeface="Gill Sans"/>
              <a:buNone/>
              <a:defRPr sz="2400">
                <a:solidFill>
                  <a:srgbClr val="FFFFFF"/>
                </a:solidFill>
              </a:defRPr>
            </a:lvl7pPr>
            <a:lvl8pPr indent="0" lvl="7" marL="0" algn="ctr">
              <a:lnSpc>
                <a:spcPct val="100000"/>
              </a:lnSpc>
              <a:spcBef>
                <a:spcPts val="0"/>
              </a:spcBef>
              <a:spcAft>
                <a:spcPts val="0"/>
              </a:spcAft>
              <a:buClr>
                <a:srgbClr val="000000"/>
              </a:buClr>
              <a:buSzPts val="2400"/>
              <a:buFont typeface="Gill Sans"/>
              <a:buNone/>
              <a:defRPr sz="2400">
                <a:solidFill>
                  <a:srgbClr val="FFFFFF"/>
                </a:solidFill>
              </a:defRPr>
            </a:lvl8pPr>
            <a:lvl9pPr indent="0" lvl="8" marL="0" algn="ctr">
              <a:lnSpc>
                <a:spcPct val="100000"/>
              </a:lnSpc>
              <a:spcBef>
                <a:spcPts val="0"/>
              </a:spcBef>
              <a:spcAft>
                <a:spcPts val="0"/>
              </a:spcAft>
              <a:buClr>
                <a:srgbClr val="000000"/>
              </a:buClr>
              <a:buSzPts val="2400"/>
              <a:buFont typeface="Gill Sans"/>
              <a:buNone/>
              <a:defRPr sz="2400">
                <a:solidFill>
                  <a:srgbClr val="FFFFFF"/>
                </a:solidFill>
              </a:defRPr>
            </a:lvl9pPr>
          </a:lstStyle>
          <a:p>
            <a:pPr indent="0" lvl="0" marL="0" rtl="0" algn="ctr">
              <a:spcBef>
                <a:spcPts val="0"/>
              </a:spcBef>
              <a:spcAft>
                <a:spcPts val="0"/>
              </a:spcAft>
              <a:buNone/>
            </a:pPr>
            <a:fld id="{00000000-1234-1234-1234-123412341234}" type="slidenum">
              <a:rPr lang="en-US"/>
              <a:t>‹#›</a:t>
            </a:fld>
            <a:endParaRPr/>
          </a:p>
        </p:txBody>
      </p:sp>
      <p:pic>
        <p:nvPicPr>
          <p:cNvPr id="20" name="Google Shape;20;p4"/>
          <p:cNvPicPr preferRelativeResize="0"/>
          <p:nvPr/>
        </p:nvPicPr>
        <p:blipFill>
          <a:blip r:embed="rId2">
            <a:alphaModFix/>
          </a:blip>
          <a:stretch>
            <a:fillRect/>
          </a:stretch>
        </p:blipFill>
        <p:spPr>
          <a:xfrm>
            <a:off x="20633850" y="12518225"/>
            <a:ext cx="3048000" cy="60008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11944349" y="13030200"/>
            <a:ext cx="469800" cy="507900"/>
          </a:xfrm>
          <a:prstGeom prst="rect">
            <a:avLst/>
          </a:prstGeom>
          <a:noFill/>
          <a:ln>
            <a:noFill/>
          </a:ln>
        </p:spPr>
        <p:txBody>
          <a:bodyPr anchorCtr="0" anchor="t" bIns="76200" lIns="76200" spcFirstLastPara="1" rIns="76200" wrap="square" tIns="76200">
            <a:noAutofit/>
          </a:bodyPr>
          <a:lstStyle>
            <a:lvl1pPr indent="0" lvl="0" marL="0" marR="0" rtl="0" algn="ctr">
              <a:lnSpc>
                <a:spcPct val="100000"/>
              </a:lnSpc>
              <a:spcBef>
                <a:spcPts val="0"/>
              </a:spcBef>
              <a:spcAft>
                <a:spcPts val="0"/>
              </a:spcAft>
              <a:buClr>
                <a:srgbClr val="000000"/>
              </a:buClr>
              <a:buSzPts val="2400"/>
              <a:buFont typeface="Gill Sans"/>
              <a:buNone/>
              <a:defRPr b="0" i="0" sz="24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SzPts val="2400"/>
              <a:buFont typeface="Gill Sans"/>
              <a:buNone/>
              <a:defRPr b="0" i="0" sz="24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SzPts val="2400"/>
              <a:buFont typeface="Gill Sans"/>
              <a:buNone/>
              <a:defRPr b="0" i="0" sz="24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SzPts val="2400"/>
              <a:buFont typeface="Gill Sans"/>
              <a:buNone/>
              <a:defRPr b="0" i="0" sz="24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SzPts val="2400"/>
              <a:buFont typeface="Gill Sans"/>
              <a:buNone/>
              <a:defRPr b="0" i="0" sz="24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SzPts val="2400"/>
              <a:buFont typeface="Gill Sans"/>
              <a:buNone/>
              <a:defRPr b="0" i="0" sz="24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SzPts val="2400"/>
              <a:buFont typeface="Gill Sans"/>
              <a:buNone/>
              <a:defRPr b="0" i="0" sz="24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SzPts val="2400"/>
              <a:buFont typeface="Gill Sans"/>
              <a:buNone/>
              <a:defRPr b="0" i="0" sz="24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SzPts val="2400"/>
              <a:buFont typeface="Gill Sans"/>
              <a:buNone/>
              <a:defRPr b="0" i="0" sz="24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jpg"/><Relationship Id="rId4" Type="http://schemas.openxmlformats.org/officeDocument/2006/relationships/image" Target="../media/image15.jpg"/><Relationship Id="rId5" Type="http://schemas.openxmlformats.org/officeDocument/2006/relationships/image" Target="../media/image18.jpg"/><Relationship Id="rId6"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2.jpg"/><Relationship Id="rId4" Type="http://schemas.openxmlformats.org/officeDocument/2006/relationships/image" Target="../media/image19.jpg"/><Relationship Id="rId5" Type="http://schemas.openxmlformats.org/officeDocument/2006/relationships/image" Target="../media/image23.jpg"/><Relationship Id="rId6"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0.jpg"/><Relationship Id="rId4" Type="http://schemas.openxmlformats.org/officeDocument/2006/relationships/image" Target="../media/image1.png"/><Relationship Id="rId5"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5.jpg"/><Relationship Id="rId4" Type="http://schemas.openxmlformats.org/officeDocument/2006/relationships/image" Target="../media/image33.jpg"/><Relationship Id="rId5" Type="http://schemas.openxmlformats.org/officeDocument/2006/relationships/image" Target="../media/image42.jpg"/><Relationship Id="rId6"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1.jpg"/><Relationship Id="rId4" Type="http://schemas.openxmlformats.org/officeDocument/2006/relationships/image" Target="../media/image1.png"/><Relationship Id="rId5" Type="http://schemas.openxmlformats.org/officeDocument/2006/relationships/image" Target="../media/image34.jpg"/><Relationship Id="rId6" Type="http://schemas.openxmlformats.org/officeDocument/2006/relationships/image" Target="../media/image2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7.jpg"/><Relationship Id="rId4" Type="http://schemas.openxmlformats.org/officeDocument/2006/relationships/image" Target="../media/image28.jpg"/><Relationship Id="rId5" Type="http://schemas.openxmlformats.org/officeDocument/2006/relationships/image" Target="../media/image39.jpg"/><Relationship Id="rId6"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1.jpg"/><Relationship Id="rId4" Type="http://schemas.openxmlformats.org/officeDocument/2006/relationships/image" Target="../media/image43.jpg"/><Relationship Id="rId5" Type="http://schemas.openxmlformats.org/officeDocument/2006/relationships/image" Target="../media/image40.jpg"/><Relationship Id="rId6"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6.jpg"/><Relationship Id="rId4" Type="http://schemas.openxmlformats.org/officeDocument/2006/relationships/image" Target="../media/image1.png"/><Relationship Id="rId5" Type="http://schemas.openxmlformats.org/officeDocument/2006/relationships/image" Target="../media/image3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45.jpg"/><Relationship Id="rId5"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4.jpg"/><Relationship Id="rId4" Type="http://schemas.openxmlformats.org/officeDocument/2006/relationships/image" Target="../media/image1.png"/><Relationship Id="rId5" Type="http://schemas.openxmlformats.org/officeDocument/2006/relationships/image" Target="../media/image62.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8.jpg"/><Relationship Id="rId4" Type="http://schemas.openxmlformats.org/officeDocument/2006/relationships/image" Target="../media/image1.png"/><Relationship Id="rId5" Type="http://schemas.openxmlformats.org/officeDocument/2006/relationships/image" Target="../media/image61.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8.jpg"/><Relationship Id="rId4" Type="http://schemas.openxmlformats.org/officeDocument/2006/relationships/image" Target="../media/image1.png"/><Relationship Id="rId5" Type="http://schemas.openxmlformats.org/officeDocument/2006/relationships/image" Target="../media/image60.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0.jpg"/><Relationship Id="rId4" Type="http://schemas.openxmlformats.org/officeDocument/2006/relationships/image" Target="../media/image52.jpg"/><Relationship Id="rId5" Type="http://schemas.openxmlformats.org/officeDocument/2006/relationships/image" Target="../media/image46.jpg"/><Relationship Id="rId6"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56.png"/><Relationship Id="rId5" Type="http://schemas.openxmlformats.org/officeDocument/2006/relationships/image" Target="../media/image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14.png"/><Relationship Id="rId7" Type="http://schemas.openxmlformats.org/officeDocument/2006/relationships/image" Target="../media/image49.png"/><Relationship Id="rId8"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2.jpg"/><Relationship Id="rId4" Type="http://schemas.openxmlformats.org/officeDocument/2006/relationships/image" Target="../media/image29.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comments" Target="../comments/comment3.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9.png"/><Relationship Id="rId9"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3.png"/><Relationship Id="rId7" Type="http://schemas.openxmlformats.org/officeDocument/2006/relationships/image" Target="../media/image7.png"/><Relationship Id="rId8"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jpg"/><Relationship Id="rId4" Type="http://schemas.openxmlformats.org/officeDocument/2006/relationships/image" Target="../media/image1.png"/><Relationship Id="rId5"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0.jpg"/><Relationship Id="rId4" Type="http://schemas.openxmlformats.org/officeDocument/2006/relationships/image" Target="../media/image1.png"/><Relationship Id="rId5"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comments" Target="../comments/comment2.xml"/><Relationship Id="rId4" Type="http://schemas.openxmlformats.org/officeDocument/2006/relationships/image" Target="../media/image12.jpg"/><Relationship Id="rId5" Type="http://schemas.openxmlformats.org/officeDocument/2006/relationships/image" Target="../media/image11.jpg"/><Relationship Id="rId6" Type="http://schemas.openxmlformats.org/officeDocument/2006/relationships/image" Target="../media/image26.jpg"/><Relationship Id="rId7"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5.jpg"/><Relationship Id="rId4" Type="http://schemas.openxmlformats.org/officeDocument/2006/relationships/image" Target="../media/image24.jpg"/><Relationship Id="rId5" Type="http://schemas.openxmlformats.org/officeDocument/2006/relationships/image" Target="../media/image16.jpg"/><Relationship Id="rId6"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 name="Shape 24"/>
        <p:cNvGrpSpPr/>
        <p:nvPr/>
      </p:nvGrpSpPr>
      <p:grpSpPr>
        <a:xfrm>
          <a:off x="0" y="0"/>
          <a:ext cx="0" cy="0"/>
          <a:chOff x="0" y="0"/>
          <a:chExt cx="0" cy="0"/>
        </a:xfrm>
      </p:grpSpPr>
      <p:sp>
        <p:nvSpPr>
          <p:cNvPr id="25" name="Google Shape;25;p5"/>
          <p:cNvSpPr/>
          <p:nvPr/>
        </p:nvSpPr>
        <p:spPr>
          <a:xfrm>
            <a:off x="12819683" y="6949440"/>
            <a:ext cx="4046100" cy="711300"/>
          </a:xfrm>
          <a:prstGeom prst="rect">
            <a:avLst/>
          </a:prstGeom>
          <a:noFill/>
          <a:ln>
            <a:noFill/>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FFFFFF"/>
              </a:buClr>
              <a:buSzPts val="3600"/>
              <a:buFont typeface="Arial"/>
              <a:buNone/>
            </a:pPr>
            <a:r>
              <a:rPr b="1" lang="en-US" sz="3600">
                <a:solidFill>
                  <a:srgbClr val="FFFFFF"/>
                </a:solidFill>
                <a:latin typeface="Muli"/>
                <a:ea typeface="Muli"/>
                <a:cs typeface="Muli"/>
                <a:sym typeface="Muli"/>
              </a:rPr>
              <a:t>SOFTer SKIN</a:t>
            </a:r>
            <a:endParaRPr b="1">
              <a:latin typeface="Muli"/>
              <a:ea typeface="Muli"/>
              <a:cs typeface="Muli"/>
              <a:sym typeface="Muli"/>
            </a:endParaRPr>
          </a:p>
        </p:txBody>
      </p:sp>
      <p:sp>
        <p:nvSpPr>
          <p:cNvPr id="26" name="Google Shape;26;p5"/>
          <p:cNvSpPr/>
          <p:nvPr/>
        </p:nvSpPr>
        <p:spPr>
          <a:xfrm>
            <a:off x="12820458" y="8161450"/>
            <a:ext cx="1778100" cy="482700"/>
          </a:xfrm>
          <a:prstGeom prst="rect">
            <a:avLst/>
          </a:prstGeom>
          <a:noFill/>
          <a:ln>
            <a:noFill/>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A6AAA9"/>
              </a:buClr>
              <a:buSzPts val="1800"/>
              <a:buFont typeface="Open Sans"/>
              <a:buNone/>
            </a:pPr>
            <a:r>
              <a:rPr i="1" lang="en-US" sz="1800">
                <a:solidFill>
                  <a:srgbClr val="A6AAA9"/>
                </a:solidFill>
                <a:latin typeface="Open Sans"/>
                <a:ea typeface="Open Sans"/>
                <a:cs typeface="Open Sans"/>
                <a:sym typeface="Open Sans"/>
              </a:rPr>
              <a:t>Amy Kim</a:t>
            </a:r>
            <a:endParaRPr/>
          </a:p>
        </p:txBody>
      </p:sp>
      <p:sp>
        <p:nvSpPr>
          <p:cNvPr id="27" name="Google Shape;27;p5"/>
          <p:cNvSpPr/>
          <p:nvPr/>
        </p:nvSpPr>
        <p:spPr>
          <a:xfrm>
            <a:off x="12820458" y="8616668"/>
            <a:ext cx="1778100" cy="482700"/>
          </a:xfrm>
          <a:prstGeom prst="rect">
            <a:avLst/>
          </a:prstGeom>
          <a:noFill/>
          <a:ln>
            <a:noFill/>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A6AAA9"/>
              </a:buClr>
              <a:buSzPts val="1800"/>
              <a:buFont typeface="Open Sans"/>
              <a:buNone/>
            </a:pPr>
            <a:r>
              <a:rPr i="1" lang="en-US" sz="1800">
                <a:solidFill>
                  <a:srgbClr val="A6AAA9"/>
                </a:solidFill>
                <a:latin typeface="Open Sans"/>
                <a:ea typeface="Open Sans"/>
                <a:cs typeface="Open Sans"/>
                <a:sym typeface="Open Sans"/>
              </a:rPr>
              <a:t>Andrea Najera</a:t>
            </a:r>
            <a:endParaRPr/>
          </a:p>
        </p:txBody>
      </p:sp>
      <p:sp>
        <p:nvSpPr>
          <p:cNvPr id="28" name="Google Shape;28;p5"/>
          <p:cNvSpPr/>
          <p:nvPr/>
        </p:nvSpPr>
        <p:spPr>
          <a:xfrm>
            <a:off x="12820446" y="9073876"/>
            <a:ext cx="2577000" cy="482700"/>
          </a:xfrm>
          <a:prstGeom prst="rect">
            <a:avLst/>
          </a:prstGeom>
          <a:noFill/>
          <a:ln>
            <a:noFill/>
          </a:ln>
        </p:spPr>
        <p:txBody>
          <a:bodyPr anchorCtr="0" anchor="ctr" bIns="76200" lIns="76200" spcFirstLastPara="1" rIns="76200" wrap="square" tIns="76200">
            <a:noAutofit/>
          </a:bodyPr>
          <a:lstStyle/>
          <a:p>
            <a:pPr indent="0" lvl="0" marL="0" marR="0" rtl="0" algn="l">
              <a:lnSpc>
                <a:spcPct val="100000"/>
              </a:lnSpc>
              <a:spcBef>
                <a:spcPts val="0"/>
              </a:spcBef>
              <a:spcAft>
                <a:spcPts val="0"/>
              </a:spcAft>
              <a:buClr>
                <a:srgbClr val="A6AAA9"/>
              </a:buClr>
              <a:buSzPts val="1800"/>
              <a:buFont typeface="Open Sans"/>
              <a:buNone/>
            </a:pPr>
            <a:r>
              <a:rPr i="1" lang="en-US" sz="1800">
                <a:solidFill>
                  <a:srgbClr val="A6AAA9"/>
                </a:solidFill>
                <a:latin typeface="Open Sans"/>
                <a:ea typeface="Open Sans"/>
                <a:cs typeface="Open Sans"/>
                <a:sym typeface="Open Sans"/>
              </a:rPr>
              <a:t>Shamanth Thenkan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14"/>
          <p:cNvPicPr preferRelativeResize="0"/>
          <p:nvPr/>
        </p:nvPicPr>
        <p:blipFill rotWithShape="1">
          <a:blip r:embed="rId3">
            <a:alphaModFix/>
          </a:blip>
          <a:srcRect b="0" l="0" r="1029" t="2610"/>
          <a:stretch/>
        </p:blipFill>
        <p:spPr>
          <a:xfrm>
            <a:off x="6284250" y="0"/>
            <a:ext cx="18099748" cy="13357402"/>
          </a:xfrm>
          <a:prstGeom prst="rect">
            <a:avLst/>
          </a:prstGeom>
          <a:noFill/>
          <a:ln>
            <a:noFill/>
          </a:ln>
        </p:spPr>
      </p:pic>
      <p:pic>
        <p:nvPicPr>
          <p:cNvPr id="197" name="Google Shape;197;p14"/>
          <p:cNvPicPr preferRelativeResize="0"/>
          <p:nvPr/>
        </p:nvPicPr>
        <p:blipFill rotWithShape="1">
          <a:blip r:embed="rId4">
            <a:alphaModFix/>
          </a:blip>
          <a:srcRect b="0" l="18200" r="0" t="0"/>
          <a:stretch/>
        </p:blipFill>
        <p:spPr>
          <a:xfrm>
            <a:off x="564525" y="3334125"/>
            <a:ext cx="5719726" cy="5244349"/>
          </a:xfrm>
          <a:prstGeom prst="rect">
            <a:avLst/>
          </a:prstGeom>
          <a:noFill/>
          <a:ln>
            <a:noFill/>
          </a:ln>
        </p:spPr>
      </p:pic>
      <p:pic>
        <p:nvPicPr>
          <p:cNvPr id="198" name="Google Shape;198;p14"/>
          <p:cNvPicPr preferRelativeResize="0"/>
          <p:nvPr/>
        </p:nvPicPr>
        <p:blipFill rotWithShape="1">
          <a:blip r:embed="rId5">
            <a:alphaModFix/>
          </a:blip>
          <a:srcRect b="0" l="18200" r="0" t="0"/>
          <a:stretch/>
        </p:blipFill>
        <p:spPr>
          <a:xfrm>
            <a:off x="564525" y="7873950"/>
            <a:ext cx="5719726" cy="5244349"/>
          </a:xfrm>
          <a:prstGeom prst="rect">
            <a:avLst/>
          </a:prstGeom>
          <a:noFill/>
          <a:ln>
            <a:noFill/>
          </a:ln>
        </p:spPr>
      </p:pic>
      <p:pic>
        <p:nvPicPr>
          <p:cNvPr id="199" name="Google Shape;199;p14"/>
          <p:cNvPicPr preferRelativeResize="0"/>
          <p:nvPr/>
        </p:nvPicPr>
        <p:blipFill>
          <a:blip r:embed="rId6">
            <a:alphaModFix/>
          </a:blip>
          <a:stretch>
            <a:fillRect/>
          </a:stretch>
        </p:blipFill>
        <p:spPr>
          <a:xfrm>
            <a:off x="20633850" y="12518225"/>
            <a:ext cx="3048000" cy="600087"/>
          </a:xfrm>
          <a:prstGeom prst="rect">
            <a:avLst/>
          </a:prstGeom>
          <a:noFill/>
          <a:ln>
            <a:noFill/>
          </a:ln>
        </p:spPr>
      </p:pic>
      <p:sp>
        <p:nvSpPr>
          <p:cNvPr id="200" name="Google Shape;200;p14"/>
          <p:cNvSpPr/>
          <p:nvPr/>
        </p:nvSpPr>
        <p:spPr>
          <a:xfrm>
            <a:off x="7114032" y="12737299"/>
            <a:ext cx="13083300" cy="457200"/>
          </a:xfrm>
          <a:prstGeom prst="rect">
            <a:avLst/>
          </a:prstGeom>
          <a:noFill/>
          <a:ln>
            <a:noFill/>
          </a:ln>
        </p:spPr>
        <p:txBody>
          <a:bodyPr anchorCtr="0" anchor="ctr" bIns="76200" lIns="76200" spcFirstLastPara="1" rIns="76200" wrap="square" tIns="76200">
            <a:noAutofit/>
          </a:bodyPr>
          <a:lstStyle/>
          <a:p>
            <a:pPr indent="0" lvl="0" marL="0" marR="0" rtl="0" algn="r">
              <a:lnSpc>
                <a:spcPct val="100000"/>
              </a:lnSpc>
              <a:spcBef>
                <a:spcPts val="0"/>
              </a:spcBef>
              <a:spcAft>
                <a:spcPts val="0"/>
              </a:spcAft>
              <a:buClr>
                <a:srgbClr val="000000"/>
              </a:buClr>
              <a:buSzPts val="1800"/>
              <a:buFont typeface="Open Sans"/>
              <a:buNone/>
            </a:pPr>
            <a:r>
              <a:rPr i="1" lang="en-US" sz="1600">
                <a:latin typeface="Open Sans"/>
                <a:ea typeface="Open Sans"/>
                <a:cs typeface="Open Sans"/>
                <a:sym typeface="Open Sans"/>
              </a:rPr>
              <a:t>SOFTer SKIN</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Amy Kim</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Andrea Najera</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Shamanth Thenkan3</a:t>
            </a:r>
            <a:endParaRPr sz="1600"/>
          </a:p>
        </p:txBody>
      </p:sp>
      <p:sp>
        <p:nvSpPr>
          <p:cNvPr id="201" name="Google Shape;201;p14"/>
          <p:cNvSpPr txBox="1"/>
          <p:nvPr/>
        </p:nvSpPr>
        <p:spPr>
          <a:xfrm>
            <a:off x="-4257550" y="2431200"/>
            <a:ext cx="3882000" cy="323100"/>
          </a:xfrm>
          <a:prstGeom prst="rect">
            <a:avLst/>
          </a:prstGeom>
          <a:noFill/>
          <a:ln>
            <a:noFill/>
          </a:ln>
        </p:spPr>
        <p:txBody>
          <a:bodyPr anchorCtr="0" anchor="t" bIns="22850" lIns="22850" spcFirstLastPara="1" rIns="22850" wrap="square" tIns="22850">
            <a:spAutoFit/>
          </a:bodyPr>
          <a:lstStyle/>
          <a:p>
            <a:pPr indent="0" lvl="0" marL="0" rtl="0" algn="l">
              <a:spcBef>
                <a:spcPts val="0"/>
              </a:spcBef>
              <a:spcAft>
                <a:spcPts val="0"/>
              </a:spcAft>
              <a:buNone/>
            </a:pPr>
            <a:r>
              <a:rPr b="1" lang="en-US" sz="1800">
                <a:latin typeface="Montserrat"/>
                <a:ea typeface="Montserrat"/>
                <a:cs typeface="Montserrat"/>
                <a:sym typeface="Montserrat"/>
              </a:rPr>
              <a:t>Mesh #3</a:t>
            </a:r>
            <a:endParaRPr b="1" sz="1800">
              <a:latin typeface="Montserrat"/>
              <a:ea typeface="Montserrat"/>
              <a:cs typeface="Montserrat"/>
              <a:sym typeface="Montserrat"/>
            </a:endParaRPr>
          </a:p>
        </p:txBody>
      </p:sp>
      <p:sp>
        <p:nvSpPr>
          <p:cNvPr id="202" name="Google Shape;202;p14"/>
          <p:cNvSpPr txBox="1"/>
          <p:nvPr/>
        </p:nvSpPr>
        <p:spPr>
          <a:xfrm>
            <a:off x="-4257550" y="2755563"/>
            <a:ext cx="3437100" cy="20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500" u="sng">
                <a:latin typeface="Montserrat"/>
                <a:ea typeface="Montserrat"/>
                <a:cs typeface="Montserrat"/>
                <a:sym typeface="Montserrat"/>
              </a:rPr>
              <a:t>Initial Geometry </a:t>
            </a:r>
            <a:endParaRPr i="1" sz="1500" u="sng">
              <a:latin typeface="Montserrat"/>
              <a:ea typeface="Montserrat"/>
              <a:cs typeface="Montserrat"/>
              <a:sym typeface="Montserrat"/>
            </a:endParaRPr>
          </a:p>
          <a:p>
            <a:pPr indent="0" lvl="0" marL="0" rtl="0" algn="l">
              <a:spcBef>
                <a:spcPts val="0"/>
              </a:spcBef>
              <a:spcAft>
                <a:spcPts val="0"/>
              </a:spcAft>
              <a:buNone/>
            </a:pPr>
            <a:r>
              <a:rPr i="1" lang="en-US" sz="1500">
                <a:latin typeface="Montserrat"/>
                <a:ea typeface="Montserrat"/>
                <a:cs typeface="Montserrat"/>
                <a:sym typeface="Montserrat"/>
              </a:rPr>
              <a:t>Vertices: 272</a:t>
            </a:r>
            <a:endParaRPr i="1" sz="1500">
              <a:latin typeface="Montserrat"/>
              <a:ea typeface="Montserrat"/>
              <a:cs typeface="Montserrat"/>
              <a:sym typeface="Montserrat"/>
            </a:endParaRPr>
          </a:p>
          <a:p>
            <a:pPr indent="0" lvl="0" marL="0" rtl="0" algn="l">
              <a:spcBef>
                <a:spcPts val="0"/>
              </a:spcBef>
              <a:spcAft>
                <a:spcPts val="0"/>
              </a:spcAft>
              <a:buNone/>
            </a:pPr>
            <a:r>
              <a:rPr i="1" lang="en-US" sz="1500">
                <a:latin typeface="Montserrat"/>
                <a:ea typeface="Montserrat"/>
                <a:cs typeface="Montserrat"/>
                <a:sym typeface="Montserrat"/>
              </a:rPr>
              <a:t>Faces: 68</a:t>
            </a:r>
            <a:endParaRPr i="1" sz="1500">
              <a:latin typeface="Montserrat"/>
              <a:ea typeface="Montserrat"/>
              <a:cs typeface="Montserrat"/>
              <a:sym typeface="Montserrat"/>
            </a:endParaRPr>
          </a:p>
        </p:txBody>
      </p:sp>
      <p:sp>
        <p:nvSpPr>
          <p:cNvPr id="203" name="Google Shape;203;p14"/>
          <p:cNvSpPr txBox="1"/>
          <p:nvPr/>
        </p:nvSpPr>
        <p:spPr>
          <a:xfrm>
            <a:off x="1873575" y="2241575"/>
            <a:ext cx="3882000" cy="354000"/>
          </a:xfrm>
          <a:prstGeom prst="rect">
            <a:avLst/>
          </a:prstGeom>
          <a:noFill/>
          <a:ln>
            <a:noFill/>
          </a:ln>
        </p:spPr>
        <p:txBody>
          <a:bodyPr anchorCtr="0" anchor="t" bIns="22850" lIns="22850" spcFirstLastPara="1" rIns="22850" wrap="square" tIns="22850">
            <a:spAutoFit/>
          </a:bodyPr>
          <a:lstStyle/>
          <a:p>
            <a:pPr indent="0" lvl="0" marL="0" rtl="0" algn="l">
              <a:spcBef>
                <a:spcPts val="0"/>
              </a:spcBef>
              <a:spcAft>
                <a:spcPts val="0"/>
              </a:spcAft>
              <a:buNone/>
            </a:pPr>
            <a:r>
              <a:rPr b="1" lang="en-US" sz="2000">
                <a:latin typeface="Montserrat"/>
                <a:ea typeface="Montserrat"/>
                <a:cs typeface="Montserrat"/>
                <a:sym typeface="Montserrat"/>
              </a:rPr>
              <a:t>Mesh #3</a:t>
            </a:r>
            <a:endParaRPr b="1" sz="2000">
              <a:latin typeface="Montserrat"/>
              <a:ea typeface="Montserrat"/>
              <a:cs typeface="Montserrat"/>
              <a:sym typeface="Montserrat"/>
            </a:endParaRPr>
          </a:p>
        </p:txBody>
      </p:sp>
      <p:sp>
        <p:nvSpPr>
          <p:cNvPr id="204" name="Google Shape;204;p14"/>
          <p:cNvSpPr txBox="1"/>
          <p:nvPr/>
        </p:nvSpPr>
        <p:spPr>
          <a:xfrm>
            <a:off x="1873575" y="2754300"/>
            <a:ext cx="3437100" cy="20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600" u="sng">
                <a:latin typeface="Montserrat"/>
                <a:ea typeface="Montserrat"/>
                <a:cs typeface="Montserrat"/>
                <a:sym typeface="Montserrat"/>
              </a:rPr>
              <a:t>Initial Geometry </a:t>
            </a:r>
            <a:endParaRPr i="1" sz="1600" u="sng">
              <a:latin typeface="Montserrat"/>
              <a:ea typeface="Montserrat"/>
              <a:cs typeface="Montserrat"/>
              <a:sym typeface="Montserrat"/>
            </a:endParaRPr>
          </a:p>
          <a:p>
            <a:pPr indent="0" lvl="0" marL="0" rtl="0" algn="l">
              <a:spcBef>
                <a:spcPts val="0"/>
              </a:spcBef>
              <a:spcAft>
                <a:spcPts val="0"/>
              </a:spcAft>
              <a:buNone/>
            </a:pPr>
            <a:r>
              <a:rPr i="1" lang="en-US" sz="1600">
                <a:latin typeface="Montserrat"/>
                <a:ea typeface="Montserrat"/>
                <a:cs typeface="Montserrat"/>
                <a:sym typeface="Montserrat"/>
              </a:rPr>
              <a:t>Vertices: 272</a:t>
            </a:r>
            <a:endParaRPr i="1" sz="1600">
              <a:latin typeface="Montserrat"/>
              <a:ea typeface="Montserrat"/>
              <a:cs typeface="Montserrat"/>
              <a:sym typeface="Montserrat"/>
            </a:endParaRPr>
          </a:p>
          <a:p>
            <a:pPr indent="0" lvl="0" marL="0" rtl="0" algn="l">
              <a:spcBef>
                <a:spcPts val="0"/>
              </a:spcBef>
              <a:spcAft>
                <a:spcPts val="0"/>
              </a:spcAft>
              <a:buNone/>
            </a:pPr>
            <a:r>
              <a:rPr i="1" lang="en-US" sz="1600">
                <a:latin typeface="Montserrat"/>
                <a:ea typeface="Montserrat"/>
                <a:cs typeface="Montserrat"/>
                <a:sym typeface="Montserrat"/>
              </a:rPr>
              <a:t>Faces: 68</a:t>
            </a:r>
            <a:endParaRPr i="1" sz="1600">
              <a:latin typeface="Montserrat"/>
              <a:ea typeface="Montserrat"/>
              <a:cs typeface="Montserrat"/>
              <a:sym typeface="Montserrat"/>
            </a:endParaRPr>
          </a:p>
        </p:txBody>
      </p:sp>
      <p:sp>
        <p:nvSpPr>
          <p:cNvPr id="205" name="Google Shape;205;p14"/>
          <p:cNvSpPr txBox="1"/>
          <p:nvPr/>
        </p:nvSpPr>
        <p:spPr>
          <a:xfrm>
            <a:off x="1873575" y="7922350"/>
            <a:ext cx="3437100" cy="7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600" u="sng">
                <a:latin typeface="Montserrat"/>
                <a:ea typeface="Montserrat"/>
                <a:cs typeface="Montserrat"/>
                <a:sym typeface="Montserrat"/>
              </a:rPr>
              <a:t>Re-stripped: </a:t>
            </a:r>
            <a:endParaRPr i="1" sz="1600" u="sng">
              <a:latin typeface="Montserrat"/>
              <a:ea typeface="Montserrat"/>
              <a:cs typeface="Montserrat"/>
              <a:sym typeface="Montserrat"/>
            </a:endParaRPr>
          </a:p>
          <a:p>
            <a:pPr indent="0" lvl="0" marL="0" rtl="0" algn="l">
              <a:spcBef>
                <a:spcPts val="0"/>
              </a:spcBef>
              <a:spcAft>
                <a:spcPts val="0"/>
              </a:spcAft>
              <a:buNone/>
            </a:pPr>
            <a:r>
              <a:rPr i="1" lang="en-US" sz="1600">
                <a:latin typeface="Montserrat"/>
                <a:ea typeface="Montserrat"/>
                <a:cs typeface="Montserrat"/>
                <a:sym typeface="Montserrat"/>
              </a:rPr>
              <a:t># of strips: </a:t>
            </a:r>
            <a:r>
              <a:rPr b="1" i="1" lang="en-US" sz="1600">
                <a:latin typeface="Montserrat"/>
                <a:ea typeface="Montserrat"/>
                <a:cs typeface="Montserrat"/>
                <a:sym typeface="Montserrat"/>
              </a:rPr>
              <a:t>68</a:t>
            </a:r>
            <a:endParaRPr b="1" i="1" sz="1600">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15"/>
          <p:cNvPicPr preferRelativeResize="0"/>
          <p:nvPr/>
        </p:nvPicPr>
        <p:blipFill rotWithShape="1">
          <a:blip r:embed="rId3">
            <a:alphaModFix/>
          </a:blip>
          <a:srcRect b="0" l="18200" r="0" t="0"/>
          <a:stretch/>
        </p:blipFill>
        <p:spPr>
          <a:xfrm>
            <a:off x="564525" y="3334125"/>
            <a:ext cx="5719726" cy="5244349"/>
          </a:xfrm>
          <a:prstGeom prst="rect">
            <a:avLst/>
          </a:prstGeom>
          <a:noFill/>
          <a:ln>
            <a:noFill/>
          </a:ln>
        </p:spPr>
      </p:pic>
      <p:pic>
        <p:nvPicPr>
          <p:cNvPr id="211" name="Google Shape;211;p15"/>
          <p:cNvPicPr preferRelativeResize="0"/>
          <p:nvPr/>
        </p:nvPicPr>
        <p:blipFill rotWithShape="1">
          <a:blip r:embed="rId4">
            <a:alphaModFix/>
          </a:blip>
          <a:srcRect b="0" l="18200" r="0" t="0"/>
          <a:stretch/>
        </p:blipFill>
        <p:spPr>
          <a:xfrm>
            <a:off x="564525" y="7873950"/>
            <a:ext cx="5719726" cy="5244349"/>
          </a:xfrm>
          <a:prstGeom prst="rect">
            <a:avLst/>
          </a:prstGeom>
          <a:noFill/>
          <a:ln>
            <a:noFill/>
          </a:ln>
        </p:spPr>
      </p:pic>
      <p:pic>
        <p:nvPicPr>
          <p:cNvPr id="212" name="Google Shape;212;p15"/>
          <p:cNvPicPr preferRelativeResize="0"/>
          <p:nvPr/>
        </p:nvPicPr>
        <p:blipFill rotWithShape="1">
          <a:blip r:embed="rId5">
            <a:alphaModFix/>
          </a:blip>
          <a:srcRect b="0" l="0" r="1029" t="2610"/>
          <a:stretch/>
        </p:blipFill>
        <p:spPr>
          <a:xfrm>
            <a:off x="6284250" y="0"/>
            <a:ext cx="18099748" cy="13357402"/>
          </a:xfrm>
          <a:prstGeom prst="rect">
            <a:avLst/>
          </a:prstGeom>
          <a:noFill/>
          <a:ln>
            <a:noFill/>
          </a:ln>
        </p:spPr>
      </p:pic>
      <p:pic>
        <p:nvPicPr>
          <p:cNvPr id="213" name="Google Shape;213;p15"/>
          <p:cNvPicPr preferRelativeResize="0"/>
          <p:nvPr/>
        </p:nvPicPr>
        <p:blipFill>
          <a:blip r:embed="rId6">
            <a:alphaModFix/>
          </a:blip>
          <a:stretch>
            <a:fillRect/>
          </a:stretch>
        </p:blipFill>
        <p:spPr>
          <a:xfrm>
            <a:off x="20633850" y="12518225"/>
            <a:ext cx="3048000" cy="600087"/>
          </a:xfrm>
          <a:prstGeom prst="rect">
            <a:avLst/>
          </a:prstGeom>
          <a:noFill/>
          <a:ln>
            <a:noFill/>
          </a:ln>
        </p:spPr>
      </p:pic>
      <p:sp>
        <p:nvSpPr>
          <p:cNvPr id="214" name="Google Shape;214;p15"/>
          <p:cNvSpPr/>
          <p:nvPr/>
        </p:nvSpPr>
        <p:spPr>
          <a:xfrm>
            <a:off x="7114032" y="12737299"/>
            <a:ext cx="13083300" cy="457200"/>
          </a:xfrm>
          <a:prstGeom prst="rect">
            <a:avLst/>
          </a:prstGeom>
          <a:noFill/>
          <a:ln>
            <a:noFill/>
          </a:ln>
        </p:spPr>
        <p:txBody>
          <a:bodyPr anchorCtr="0" anchor="ctr" bIns="76200" lIns="76200" spcFirstLastPara="1" rIns="76200" wrap="square" tIns="76200">
            <a:noAutofit/>
          </a:bodyPr>
          <a:lstStyle/>
          <a:p>
            <a:pPr indent="0" lvl="0" marL="0" marR="0" rtl="0" algn="r">
              <a:lnSpc>
                <a:spcPct val="100000"/>
              </a:lnSpc>
              <a:spcBef>
                <a:spcPts val="0"/>
              </a:spcBef>
              <a:spcAft>
                <a:spcPts val="0"/>
              </a:spcAft>
              <a:buClr>
                <a:srgbClr val="000000"/>
              </a:buClr>
              <a:buSzPts val="1800"/>
              <a:buFont typeface="Open Sans"/>
              <a:buNone/>
            </a:pPr>
            <a:r>
              <a:rPr i="1" lang="en-US" sz="1600">
                <a:latin typeface="Open Sans"/>
                <a:ea typeface="Open Sans"/>
                <a:cs typeface="Open Sans"/>
                <a:sym typeface="Open Sans"/>
              </a:rPr>
              <a:t>SOFTer SKIN</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Amy Kim</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Andrea Najera</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Shamanth Thenkan3</a:t>
            </a:r>
            <a:endParaRPr sz="1600"/>
          </a:p>
        </p:txBody>
      </p:sp>
      <p:sp>
        <p:nvSpPr>
          <p:cNvPr id="215" name="Google Shape;215;p15"/>
          <p:cNvSpPr txBox="1"/>
          <p:nvPr/>
        </p:nvSpPr>
        <p:spPr>
          <a:xfrm>
            <a:off x="1873575" y="2241575"/>
            <a:ext cx="3882000" cy="354000"/>
          </a:xfrm>
          <a:prstGeom prst="rect">
            <a:avLst/>
          </a:prstGeom>
          <a:noFill/>
          <a:ln>
            <a:noFill/>
          </a:ln>
        </p:spPr>
        <p:txBody>
          <a:bodyPr anchorCtr="0" anchor="t" bIns="22850" lIns="22850" spcFirstLastPara="1" rIns="22850" wrap="square" tIns="22850">
            <a:spAutoFit/>
          </a:bodyPr>
          <a:lstStyle/>
          <a:p>
            <a:pPr indent="0" lvl="0" marL="0" rtl="0" algn="l">
              <a:spcBef>
                <a:spcPts val="0"/>
              </a:spcBef>
              <a:spcAft>
                <a:spcPts val="0"/>
              </a:spcAft>
              <a:buNone/>
            </a:pPr>
            <a:r>
              <a:rPr b="1" lang="en-US" sz="2000">
                <a:latin typeface="Montserrat"/>
                <a:ea typeface="Montserrat"/>
                <a:cs typeface="Montserrat"/>
                <a:sym typeface="Montserrat"/>
              </a:rPr>
              <a:t>Mesh #4</a:t>
            </a:r>
            <a:endParaRPr b="1" sz="2000">
              <a:latin typeface="Montserrat"/>
              <a:ea typeface="Montserrat"/>
              <a:cs typeface="Montserrat"/>
              <a:sym typeface="Montserrat"/>
            </a:endParaRPr>
          </a:p>
        </p:txBody>
      </p:sp>
      <p:sp>
        <p:nvSpPr>
          <p:cNvPr id="216" name="Google Shape;216;p15"/>
          <p:cNvSpPr txBox="1"/>
          <p:nvPr/>
        </p:nvSpPr>
        <p:spPr>
          <a:xfrm>
            <a:off x="1873575" y="2754300"/>
            <a:ext cx="3437100" cy="20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600" u="sng">
                <a:latin typeface="Montserrat"/>
                <a:ea typeface="Montserrat"/>
                <a:cs typeface="Montserrat"/>
                <a:sym typeface="Montserrat"/>
              </a:rPr>
              <a:t>Initial Geometry </a:t>
            </a:r>
            <a:endParaRPr i="1" sz="1600" u="sng">
              <a:latin typeface="Montserrat"/>
              <a:ea typeface="Montserrat"/>
              <a:cs typeface="Montserrat"/>
              <a:sym typeface="Montserrat"/>
            </a:endParaRPr>
          </a:p>
          <a:p>
            <a:pPr indent="0" lvl="0" marL="0" rtl="0" algn="l">
              <a:spcBef>
                <a:spcPts val="0"/>
              </a:spcBef>
              <a:spcAft>
                <a:spcPts val="0"/>
              </a:spcAft>
              <a:buNone/>
            </a:pPr>
            <a:r>
              <a:rPr i="1" lang="en-US" sz="1600">
                <a:latin typeface="Montserrat"/>
                <a:ea typeface="Montserrat"/>
                <a:cs typeface="Montserrat"/>
                <a:sym typeface="Montserrat"/>
              </a:rPr>
              <a:t>Vertices: 224</a:t>
            </a:r>
            <a:endParaRPr i="1" sz="1600">
              <a:latin typeface="Montserrat"/>
              <a:ea typeface="Montserrat"/>
              <a:cs typeface="Montserrat"/>
              <a:sym typeface="Montserrat"/>
            </a:endParaRPr>
          </a:p>
          <a:p>
            <a:pPr indent="0" lvl="0" marL="0" rtl="0" algn="l">
              <a:spcBef>
                <a:spcPts val="0"/>
              </a:spcBef>
              <a:spcAft>
                <a:spcPts val="0"/>
              </a:spcAft>
              <a:buNone/>
            </a:pPr>
            <a:r>
              <a:rPr i="1" lang="en-US" sz="1600">
                <a:latin typeface="Montserrat"/>
                <a:ea typeface="Montserrat"/>
                <a:cs typeface="Montserrat"/>
                <a:sym typeface="Montserrat"/>
              </a:rPr>
              <a:t>Faces: 56</a:t>
            </a:r>
            <a:endParaRPr i="1" sz="1600">
              <a:latin typeface="Montserrat"/>
              <a:ea typeface="Montserrat"/>
              <a:cs typeface="Montserrat"/>
              <a:sym typeface="Montserrat"/>
            </a:endParaRPr>
          </a:p>
        </p:txBody>
      </p:sp>
      <p:sp>
        <p:nvSpPr>
          <p:cNvPr id="217" name="Google Shape;217;p15"/>
          <p:cNvSpPr txBox="1"/>
          <p:nvPr/>
        </p:nvSpPr>
        <p:spPr>
          <a:xfrm>
            <a:off x="1873575" y="7922350"/>
            <a:ext cx="3437100" cy="7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600" u="sng">
                <a:latin typeface="Montserrat"/>
                <a:ea typeface="Montserrat"/>
                <a:cs typeface="Montserrat"/>
                <a:sym typeface="Montserrat"/>
              </a:rPr>
              <a:t>Re-stripped: </a:t>
            </a:r>
            <a:endParaRPr i="1" sz="1600" u="sng">
              <a:latin typeface="Montserrat"/>
              <a:ea typeface="Montserrat"/>
              <a:cs typeface="Montserrat"/>
              <a:sym typeface="Montserrat"/>
            </a:endParaRPr>
          </a:p>
          <a:p>
            <a:pPr indent="0" lvl="0" marL="0" rtl="0" algn="l">
              <a:spcBef>
                <a:spcPts val="0"/>
              </a:spcBef>
              <a:spcAft>
                <a:spcPts val="0"/>
              </a:spcAft>
              <a:buNone/>
            </a:pPr>
            <a:r>
              <a:rPr i="1" lang="en-US" sz="1600">
                <a:latin typeface="Montserrat"/>
                <a:ea typeface="Montserrat"/>
                <a:cs typeface="Montserrat"/>
                <a:sym typeface="Montserrat"/>
              </a:rPr>
              <a:t># of strips: </a:t>
            </a:r>
            <a:r>
              <a:rPr b="1" i="1" lang="en-US" sz="1600">
                <a:latin typeface="Montserrat"/>
                <a:ea typeface="Montserrat"/>
                <a:cs typeface="Montserrat"/>
                <a:sym typeface="Montserrat"/>
              </a:rPr>
              <a:t>68</a:t>
            </a:r>
            <a:endParaRPr b="1" i="1" sz="1600">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16"/>
          <p:cNvPicPr preferRelativeResize="0"/>
          <p:nvPr/>
        </p:nvPicPr>
        <p:blipFill rotWithShape="1">
          <a:blip r:embed="rId3">
            <a:alphaModFix/>
          </a:blip>
          <a:srcRect b="21212" l="0" r="4489" t="21206"/>
          <a:stretch/>
        </p:blipFill>
        <p:spPr>
          <a:xfrm>
            <a:off x="1094325" y="1987750"/>
            <a:ext cx="23289677" cy="10530474"/>
          </a:xfrm>
          <a:prstGeom prst="rect">
            <a:avLst/>
          </a:prstGeom>
          <a:noFill/>
          <a:ln>
            <a:noFill/>
          </a:ln>
        </p:spPr>
      </p:pic>
      <p:sp>
        <p:nvSpPr>
          <p:cNvPr id="223" name="Google Shape;223;p16"/>
          <p:cNvSpPr txBox="1"/>
          <p:nvPr/>
        </p:nvSpPr>
        <p:spPr>
          <a:xfrm>
            <a:off x="564525" y="10978425"/>
            <a:ext cx="12092400" cy="27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2400">
                <a:latin typeface="Open Sans SemiBold"/>
                <a:ea typeface="Open Sans SemiBold"/>
                <a:cs typeface="Open Sans SemiBold"/>
                <a:sym typeface="Open Sans SemiBold"/>
              </a:rPr>
              <a:t>2 - SURFACE TO SOLID</a:t>
            </a:r>
            <a:endParaRPr i="1" sz="2400">
              <a:latin typeface="Open Sans SemiBold"/>
              <a:ea typeface="Open Sans SemiBold"/>
              <a:cs typeface="Open Sans SemiBold"/>
              <a:sym typeface="Open Sans SemiBold"/>
            </a:endParaRPr>
          </a:p>
          <a:p>
            <a:pPr indent="0" lvl="0" marL="0" rtl="0" algn="l">
              <a:spcBef>
                <a:spcPts val="0"/>
              </a:spcBef>
              <a:spcAft>
                <a:spcPts val="0"/>
              </a:spcAft>
              <a:buNone/>
            </a:pPr>
            <a:r>
              <a:t/>
            </a:r>
            <a:endParaRPr sz="2000">
              <a:latin typeface="Open Sans Light"/>
              <a:ea typeface="Open Sans Light"/>
              <a:cs typeface="Open Sans Light"/>
              <a:sym typeface="Open Sans Light"/>
            </a:endParaRPr>
          </a:p>
          <a:p>
            <a:pPr indent="0" lvl="0" marL="0" rtl="0" algn="l">
              <a:spcBef>
                <a:spcPts val="0"/>
              </a:spcBef>
              <a:spcAft>
                <a:spcPts val="0"/>
              </a:spcAft>
              <a:buNone/>
            </a:pPr>
            <a:r>
              <a:rPr i="1" lang="en-US" sz="2000">
                <a:latin typeface="Montserrat"/>
                <a:ea typeface="Montserrat"/>
                <a:cs typeface="Montserrat"/>
                <a:sym typeface="Montserrat"/>
              </a:rPr>
              <a:t>Following four mesh geometries explore different orientation and connection. </a:t>
            </a:r>
            <a:endParaRPr i="1" sz="2000">
              <a:latin typeface="Montserrat"/>
              <a:ea typeface="Montserrat"/>
              <a:cs typeface="Montserrat"/>
              <a:sym typeface="Montserrat"/>
            </a:endParaRPr>
          </a:p>
        </p:txBody>
      </p:sp>
      <p:pic>
        <p:nvPicPr>
          <p:cNvPr id="224" name="Google Shape;224;p16"/>
          <p:cNvPicPr preferRelativeResize="0"/>
          <p:nvPr/>
        </p:nvPicPr>
        <p:blipFill>
          <a:blip r:embed="rId4">
            <a:alphaModFix/>
          </a:blip>
          <a:stretch>
            <a:fillRect/>
          </a:stretch>
        </p:blipFill>
        <p:spPr>
          <a:xfrm>
            <a:off x="20633850" y="12518225"/>
            <a:ext cx="3048000" cy="600087"/>
          </a:xfrm>
          <a:prstGeom prst="rect">
            <a:avLst/>
          </a:prstGeom>
          <a:noFill/>
          <a:ln>
            <a:noFill/>
          </a:ln>
        </p:spPr>
      </p:pic>
      <p:sp>
        <p:nvSpPr>
          <p:cNvPr id="225" name="Google Shape;225;p16"/>
          <p:cNvSpPr/>
          <p:nvPr/>
        </p:nvSpPr>
        <p:spPr>
          <a:xfrm>
            <a:off x="7114032" y="12737299"/>
            <a:ext cx="13083300" cy="457200"/>
          </a:xfrm>
          <a:prstGeom prst="rect">
            <a:avLst/>
          </a:prstGeom>
          <a:noFill/>
          <a:ln>
            <a:noFill/>
          </a:ln>
        </p:spPr>
        <p:txBody>
          <a:bodyPr anchorCtr="0" anchor="ctr" bIns="76200" lIns="76200" spcFirstLastPara="1" rIns="76200" wrap="square" tIns="76200">
            <a:noAutofit/>
          </a:bodyPr>
          <a:lstStyle/>
          <a:p>
            <a:pPr indent="0" lvl="0" marL="0" marR="0" rtl="0" algn="r">
              <a:lnSpc>
                <a:spcPct val="100000"/>
              </a:lnSpc>
              <a:spcBef>
                <a:spcPts val="0"/>
              </a:spcBef>
              <a:spcAft>
                <a:spcPts val="0"/>
              </a:spcAft>
              <a:buClr>
                <a:srgbClr val="000000"/>
              </a:buClr>
              <a:buSzPts val="1800"/>
              <a:buFont typeface="Open Sans"/>
              <a:buNone/>
            </a:pPr>
            <a:r>
              <a:rPr i="1" lang="en-US" sz="1600">
                <a:latin typeface="Open Sans"/>
                <a:ea typeface="Open Sans"/>
                <a:cs typeface="Open Sans"/>
                <a:sym typeface="Open Sans"/>
              </a:rPr>
              <a:t>SOFTer SKIN</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Amy Kim</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Andrea Najera</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Shamanth Thenkan</a:t>
            </a:r>
            <a:endParaRPr sz="1600"/>
          </a:p>
        </p:txBody>
      </p:sp>
      <p:sp>
        <p:nvSpPr>
          <p:cNvPr id="226" name="Google Shape;226;p16"/>
          <p:cNvSpPr txBox="1"/>
          <p:nvPr/>
        </p:nvSpPr>
        <p:spPr>
          <a:xfrm>
            <a:off x="1873575" y="2431200"/>
            <a:ext cx="3882000" cy="323100"/>
          </a:xfrm>
          <a:prstGeom prst="rect">
            <a:avLst/>
          </a:prstGeom>
          <a:noFill/>
          <a:ln>
            <a:noFill/>
          </a:ln>
        </p:spPr>
        <p:txBody>
          <a:bodyPr anchorCtr="0" anchor="t" bIns="22850" lIns="22850" spcFirstLastPara="1" rIns="22850" wrap="square" tIns="22850">
            <a:spAutoFit/>
          </a:bodyPr>
          <a:lstStyle/>
          <a:p>
            <a:pPr indent="0" lvl="0" marL="0" rtl="0" algn="l">
              <a:spcBef>
                <a:spcPts val="0"/>
              </a:spcBef>
              <a:spcAft>
                <a:spcPts val="0"/>
              </a:spcAft>
              <a:buNone/>
            </a:pPr>
            <a:r>
              <a:rPr b="1" lang="en-US" sz="1800">
                <a:latin typeface="Montserrat"/>
                <a:ea typeface="Montserrat"/>
                <a:cs typeface="Montserrat"/>
                <a:sym typeface="Montserrat"/>
              </a:rPr>
              <a:t>Surface </a:t>
            </a:r>
            <a:r>
              <a:rPr b="1" lang="en-US" sz="1800">
                <a:latin typeface="Montserrat"/>
                <a:ea typeface="Montserrat"/>
                <a:cs typeface="Montserrat"/>
                <a:sym typeface="Montserrat"/>
              </a:rPr>
              <a:t>to Solid</a:t>
            </a:r>
            <a:endParaRPr b="1" sz="1800">
              <a:latin typeface="Montserrat"/>
              <a:ea typeface="Montserrat"/>
              <a:cs typeface="Montserrat"/>
              <a:sym typeface="Montserrat"/>
            </a:endParaRPr>
          </a:p>
        </p:txBody>
      </p:sp>
      <p:pic>
        <p:nvPicPr>
          <p:cNvPr id="227" name="Google Shape;227;p16"/>
          <p:cNvPicPr preferRelativeResize="0"/>
          <p:nvPr/>
        </p:nvPicPr>
        <p:blipFill rotWithShape="1">
          <a:blip r:embed="rId5">
            <a:alphaModFix/>
          </a:blip>
          <a:srcRect b="0" l="62864" r="-2743" t="0"/>
          <a:stretch/>
        </p:blipFill>
        <p:spPr>
          <a:xfrm>
            <a:off x="1667544" y="3030014"/>
            <a:ext cx="3200399" cy="307238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17"/>
          <p:cNvPicPr preferRelativeResize="0"/>
          <p:nvPr/>
        </p:nvPicPr>
        <p:blipFill rotWithShape="1">
          <a:blip r:embed="rId3">
            <a:alphaModFix/>
          </a:blip>
          <a:srcRect b="0" l="0" r="1029" t="2610"/>
          <a:stretch/>
        </p:blipFill>
        <p:spPr>
          <a:xfrm>
            <a:off x="6284250" y="0"/>
            <a:ext cx="18099748" cy="13357402"/>
          </a:xfrm>
          <a:prstGeom prst="rect">
            <a:avLst/>
          </a:prstGeom>
          <a:noFill/>
          <a:ln>
            <a:noFill/>
          </a:ln>
        </p:spPr>
      </p:pic>
      <p:pic>
        <p:nvPicPr>
          <p:cNvPr id="233" name="Google Shape;233;p17"/>
          <p:cNvPicPr preferRelativeResize="0"/>
          <p:nvPr/>
        </p:nvPicPr>
        <p:blipFill rotWithShape="1">
          <a:blip r:embed="rId4">
            <a:alphaModFix/>
          </a:blip>
          <a:srcRect b="20623" l="24046" r="0" t="5640"/>
          <a:stretch/>
        </p:blipFill>
        <p:spPr>
          <a:xfrm>
            <a:off x="881175" y="7772400"/>
            <a:ext cx="5542799" cy="4045275"/>
          </a:xfrm>
          <a:prstGeom prst="rect">
            <a:avLst/>
          </a:prstGeom>
          <a:noFill/>
          <a:ln>
            <a:noFill/>
          </a:ln>
        </p:spPr>
      </p:pic>
      <p:pic>
        <p:nvPicPr>
          <p:cNvPr id="234" name="Google Shape;234;p17"/>
          <p:cNvPicPr preferRelativeResize="0"/>
          <p:nvPr/>
        </p:nvPicPr>
        <p:blipFill rotWithShape="1">
          <a:blip r:embed="rId5">
            <a:alphaModFix/>
          </a:blip>
          <a:srcRect b="20445" l="24259" r="0" t="0"/>
          <a:stretch/>
        </p:blipFill>
        <p:spPr>
          <a:xfrm>
            <a:off x="891225" y="3334125"/>
            <a:ext cx="5542799" cy="4364525"/>
          </a:xfrm>
          <a:prstGeom prst="rect">
            <a:avLst/>
          </a:prstGeom>
          <a:noFill/>
          <a:ln>
            <a:noFill/>
          </a:ln>
        </p:spPr>
      </p:pic>
      <p:pic>
        <p:nvPicPr>
          <p:cNvPr id="235" name="Google Shape;235;p17"/>
          <p:cNvPicPr preferRelativeResize="0"/>
          <p:nvPr/>
        </p:nvPicPr>
        <p:blipFill>
          <a:blip r:embed="rId6">
            <a:alphaModFix/>
          </a:blip>
          <a:stretch>
            <a:fillRect/>
          </a:stretch>
        </p:blipFill>
        <p:spPr>
          <a:xfrm>
            <a:off x="20633850" y="12518225"/>
            <a:ext cx="3048000" cy="600087"/>
          </a:xfrm>
          <a:prstGeom prst="rect">
            <a:avLst/>
          </a:prstGeom>
          <a:noFill/>
          <a:ln>
            <a:noFill/>
          </a:ln>
        </p:spPr>
      </p:pic>
      <p:sp>
        <p:nvSpPr>
          <p:cNvPr id="236" name="Google Shape;236;p17"/>
          <p:cNvSpPr/>
          <p:nvPr/>
        </p:nvSpPr>
        <p:spPr>
          <a:xfrm>
            <a:off x="7114032" y="12737299"/>
            <a:ext cx="13083300" cy="457200"/>
          </a:xfrm>
          <a:prstGeom prst="rect">
            <a:avLst/>
          </a:prstGeom>
          <a:noFill/>
          <a:ln>
            <a:noFill/>
          </a:ln>
        </p:spPr>
        <p:txBody>
          <a:bodyPr anchorCtr="0" anchor="ctr" bIns="76200" lIns="76200" spcFirstLastPara="1" rIns="76200" wrap="square" tIns="76200">
            <a:noAutofit/>
          </a:bodyPr>
          <a:lstStyle/>
          <a:p>
            <a:pPr indent="0" lvl="0" marL="0" marR="0" rtl="0" algn="r">
              <a:lnSpc>
                <a:spcPct val="100000"/>
              </a:lnSpc>
              <a:spcBef>
                <a:spcPts val="0"/>
              </a:spcBef>
              <a:spcAft>
                <a:spcPts val="0"/>
              </a:spcAft>
              <a:buClr>
                <a:srgbClr val="000000"/>
              </a:buClr>
              <a:buSzPts val="1800"/>
              <a:buFont typeface="Open Sans"/>
              <a:buNone/>
            </a:pPr>
            <a:r>
              <a:rPr i="1" lang="en-US" sz="1600">
                <a:latin typeface="Open Sans"/>
                <a:ea typeface="Open Sans"/>
                <a:cs typeface="Open Sans"/>
                <a:sym typeface="Open Sans"/>
              </a:rPr>
              <a:t>SOFTer SKIN</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Amy Kim</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Andrea Najera</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Shamanth Thenkan</a:t>
            </a:r>
            <a:endParaRPr sz="1600"/>
          </a:p>
        </p:txBody>
      </p:sp>
      <p:sp>
        <p:nvSpPr>
          <p:cNvPr id="237" name="Google Shape;237;p17"/>
          <p:cNvSpPr txBox="1"/>
          <p:nvPr/>
        </p:nvSpPr>
        <p:spPr>
          <a:xfrm>
            <a:off x="1873575" y="2241575"/>
            <a:ext cx="3882000" cy="354000"/>
          </a:xfrm>
          <a:prstGeom prst="rect">
            <a:avLst/>
          </a:prstGeom>
          <a:noFill/>
          <a:ln>
            <a:noFill/>
          </a:ln>
        </p:spPr>
        <p:txBody>
          <a:bodyPr anchorCtr="0" anchor="t" bIns="22850" lIns="22850" spcFirstLastPara="1" rIns="22850" wrap="square" tIns="22850">
            <a:spAutoFit/>
          </a:bodyPr>
          <a:lstStyle/>
          <a:p>
            <a:pPr indent="0" lvl="0" marL="0" rtl="0" algn="l">
              <a:spcBef>
                <a:spcPts val="0"/>
              </a:spcBef>
              <a:spcAft>
                <a:spcPts val="0"/>
              </a:spcAft>
              <a:buNone/>
            </a:pPr>
            <a:r>
              <a:rPr b="1" lang="en-US" sz="2000">
                <a:latin typeface="Montserrat"/>
                <a:ea typeface="Montserrat"/>
                <a:cs typeface="Montserrat"/>
                <a:sym typeface="Montserrat"/>
              </a:rPr>
              <a:t>Mesh #1</a:t>
            </a:r>
            <a:endParaRPr b="1" sz="2000">
              <a:latin typeface="Montserrat"/>
              <a:ea typeface="Montserrat"/>
              <a:cs typeface="Montserrat"/>
              <a:sym typeface="Montserrat"/>
            </a:endParaRPr>
          </a:p>
        </p:txBody>
      </p:sp>
      <p:sp>
        <p:nvSpPr>
          <p:cNvPr id="238" name="Google Shape;238;p17"/>
          <p:cNvSpPr txBox="1"/>
          <p:nvPr/>
        </p:nvSpPr>
        <p:spPr>
          <a:xfrm>
            <a:off x="1873575" y="2754300"/>
            <a:ext cx="3437100" cy="20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600" u="sng">
                <a:latin typeface="Montserrat"/>
                <a:ea typeface="Montserrat"/>
                <a:cs typeface="Montserrat"/>
                <a:sym typeface="Montserrat"/>
              </a:rPr>
              <a:t>Initial Geometry </a:t>
            </a:r>
            <a:endParaRPr i="1" sz="1600" u="sng">
              <a:latin typeface="Montserrat"/>
              <a:ea typeface="Montserrat"/>
              <a:cs typeface="Montserrat"/>
              <a:sym typeface="Montserrat"/>
            </a:endParaRPr>
          </a:p>
          <a:p>
            <a:pPr indent="0" lvl="0" marL="0" rtl="0" algn="l">
              <a:spcBef>
                <a:spcPts val="0"/>
              </a:spcBef>
              <a:spcAft>
                <a:spcPts val="0"/>
              </a:spcAft>
              <a:buNone/>
            </a:pPr>
            <a:r>
              <a:rPr i="1" lang="en-US" sz="1600">
                <a:latin typeface="Montserrat"/>
                <a:ea typeface="Montserrat"/>
                <a:cs typeface="Montserrat"/>
                <a:sym typeface="Montserrat"/>
              </a:rPr>
              <a:t>Vertices: 120</a:t>
            </a:r>
            <a:endParaRPr i="1" sz="1600">
              <a:latin typeface="Montserrat"/>
              <a:ea typeface="Montserrat"/>
              <a:cs typeface="Montserrat"/>
              <a:sym typeface="Montserrat"/>
            </a:endParaRPr>
          </a:p>
          <a:p>
            <a:pPr indent="0" lvl="0" marL="0" rtl="0" algn="l">
              <a:spcBef>
                <a:spcPts val="0"/>
              </a:spcBef>
              <a:spcAft>
                <a:spcPts val="0"/>
              </a:spcAft>
              <a:buNone/>
            </a:pPr>
            <a:r>
              <a:rPr i="1" lang="en-US" sz="1600">
                <a:latin typeface="Montserrat"/>
                <a:ea typeface="Montserrat"/>
                <a:cs typeface="Montserrat"/>
                <a:sym typeface="Montserrat"/>
              </a:rPr>
              <a:t>Faces: 30</a:t>
            </a:r>
            <a:endParaRPr i="1" sz="1600">
              <a:latin typeface="Montserrat"/>
              <a:ea typeface="Montserrat"/>
              <a:cs typeface="Montserrat"/>
              <a:sym typeface="Montserrat"/>
            </a:endParaRPr>
          </a:p>
        </p:txBody>
      </p:sp>
      <p:sp>
        <p:nvSpPr>
          <p:cNvPr id="239" name="Google Shape;239;p17"/>
          <p:cNvSpPr txBox="1"/>
          <p:nvPr/>
        </p:nvSpPr>
        <p:spPr>
          <a:xfrm>
            <a:off x="1873575" y="7388950"/>
            <a:ext cx="3437100" cy="7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600" u="sng">
                <a:latin typeface="Montserrat"/>
                <a:ea typeface="Montserrat"/>
                <a:cs typeface="Montserrat"/>
                <a:sym typeface="Montserrat"/>
              </a:rPr>
              <a:t>Re-stripped: </a:t>
            </a:r>
            <a:endParaRPr i="1" sz="1600" u="sng">
              <a:latin typeface="Montserrat"/>
              <a:ea typeface="Montserrat"/>
              <a:cs typeface="Montserrat"/>
              <a:sym typeface="Montserrat"/>
            </a:endParaRPr>
          </a:p>
          <a:p>
            <a:pPr indent="0" lvl="0" marL="0" rtl="0" algn="l">
              <a:spcBef>
                <a:spcPts val="0"/>
              </a:spcBef>
              <a:spcAft>
                <a:spcPts val="0"/>
              </a:spcAft>
              <a:buNone/>
            </a:pPr>
            <a:r>
              <a:rPr i="1" lang="en-US" sz="1600">
                <a:latin typeface="Montserrat"/>
                <a:ea typeface="Montserrat"/>
                <a:cs typeface="Montserrat"/>
                <a:sym typeface="Montserrat"/>
              </a:rPr>
              <a:t># of strips: </a:t>
            </a:r>
            <a:r>
              <a:rPr b="1" i="1" lang="en-US" sz="1600">
                <a:latin typeface="Montserrat"/>
                <a:ea typeface="Montserrat"/>
                <a:cs typeface="Montserrat"/>
                <a:sym typeface="Montserrat"/>
              </a:rPr>
              <a:t>48</a:t>
            </a:r>
            <a:endParaRPr b="1" i="1" sz="1600">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18"/>
          <p:cNvPicPr preferRelativeResize="0"/>
          <p:nvPr/>
        </p:nvPicPr>
        <p:blipFill rotWithShape="1">
          <a:blip r:embed="rId3">
            <a:alphaModFix/>
          </a:blip>
          <a:srcRect b="0" l="0" r="1029" t="2610"/>
          <a:stretch/>
        </p:blipFill>
        <p:spPr>
          <a:xfrm>
            <a:off x="6284250" y="0"/>
            <a:ext cx="18099748" cy="13357402"/>
          </a:xfrm>
          <a:prstGeom prst="rect">
            <a:avLst/>
          </a:prstGeom>
          <a:noFill/>
          <a:ln>
            <a:noFill/>
          </a:ln>
        </p:spPr>
      </p:pic>
      <p:pic>
        <p:nvPicPr>
          <p:cNvPr id="245" name="Google Shape;245;p18"/>
          <p:cNvPicPr preferRelativeResize="0"/>
          <p:nvPr/>
        </p:nvPicPr>
        <p:blipFill>
          <a:blip r:embed="rId4">
            <a:alphaModFix/>
          </a:blip>
          <a:stretch>
            <a:fillRect/>
          </a:stretch>
        </p:blipFill>
        <p:spPr>
          <a:xfrm>
            <a:off x="20633850" y="12518225"/>
            <a:ext cx="3048000" cy="600087"/>
          </a:xfrm>
          <a:prstGeom prst="rect">
            <a:avLst/>
          </a:prstGeom>
          <a:noFill/>
          <a:ln>
            <a:noFill/>
          </a:ln>
        </p:spPr>
      </p:pic>
      <p:sp>
        <p:nvSpPr>
          <p:cNvPr id="246" name="Google Shape;246;p18"/>
          <p:cNvSpPr txBox="1"/>
          <p:nvPr/>
        </p:nvSpPr>
        <p:spPr>
          <a:xfrm>
            <a:off x="1873575" y="2241575"/>
            <a:ext cx="3882000" cy="354000"/>
          </a:xfrm>
          <a:prstGeom prst="rect">
            <a:avLst/>
          </a:prstGeom>
          <a:noFill/>
          <a:ln>
            <a:noFill/>
          </a:ln>
        </p:spPr>
        <p:txBody>
          <a:bodyPr anchorCtr="0" anchor="t" bIns="22850" lIns="22850" spcFirstLastPara="1" rIns="22850" wrap="square" tIns="22850">
            <a:spAutoFit/>
          </a:bodyPr>
          <a:lstStyle/>
          <a:p>
            <a:pPr indent="0" lvl="0" marL="0" rtl="0" algn="l">
              <a:spcBef>
                <a:spcPts val="0"/>
              </a:spcBef>
              <a:spcAft>
                <a:spcPts val="0"/>
              </a:spcAft>
              <a:buNone/>
            </a:pPr>
            <a:r>
              <a:rPr b="1" lang="en-US" sz="2000">
                <a:latin typeface="Montserrat"/>
                <a:ea typeface="Montserrat"/>
                <a:cs typeface="Montserrat"/>
                <a:sym typeface="Montserrat"/>
              </a:rPr>
              <a:t>Mesh #2</a:t>
            </a:r>
            <a:endParaRPr b="1" sz="2000">
              <a:latin typeface="Montserrat"/>
              <a:ea typeface="Montserrat"/>
              <a:cs typeface="Montserrat"/>
              <a:sym typeface="Montserrat"/>
            </a:endParaRPr>
          </a:p>
        </p:txBody>
      </p:sp>
      <p:pic>
        <p:nvPicPr>
          <p:cNvPr id="247" name="Google Shape;247;p18"/>
          <p:cNvPicPr preferRelativeResize="0"/>
          <p:nvPr/>
        </p:nvPicPr>
        <p:blipFill rotWithShape="1">
          <a:blip r:embed="rId5">
            <a:alphaModFix/>
          </a:blip>
          <a:srcRect b="17627" l="20654" r="118" t="0"/>
          <a:stretch/>
        </p:blipFill>
        <p:spPr>
          <a:xfrm>
            <a:off x="628350" y="7641775"/>
            <a:ext cx="5795625" cy="4519327"/>
          </a:xfrm>
          <a:prstGeom prst="rect">
            <a:avLst/>
          </a:prstGeom>
          <a:noFill/>
          <a:ln>
            <a:noFill/>
          </a:ln>
        </p:spPr>
      </p:pic>
      <p:pic>
        <p:nvPicPr>
          <p:cNvPr id="248" name="Google Shape;248;p18"/>
          <p:cNvPicPr preferRelativeResize="0"/>
          <p:nvPr/>
        </p:nvPicPr>
        <p:blipFill rotWithShape="1">
          <a:blip r:embed="rId6">
            <a:alphaModFix/>
          </a:blip>
          <a:srcRect b="21495" l="20804" r="0" t="23"/>
          <a:stretch/>
        </p:blipFill>
        <p:spPr>
          <a:xfrm>
            <a:off x="638400" y="3334125"/>
            <a:ext cx="5795625" cy="4307651"/>
          </a:xfrm>
          <a:prstGeom prst="rect">
            <a:avLst/>
          </a:prstGeom>
          <a:noFill/>
          <a:ln>
            <a:noFill/>
          </a:ln>
        </p:spPr>
      </p:pic>
      <p:sp>
        <p:nvSpPr>
          <p:cNvPr id="249" name="Google Shape;249;p18"/>
          <p:cNvSpPr txBox="1"/>
          <p:nvPr/>
        </p:nvSpPr>
        <p:spPr>
          <a:xfrm>
            <a:off x="1873575" y="2754300"/>
            <a:ext cx="3437100" cy="20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600" u="sng">
                <a:latin typeface="Montserrat"/>
                <a:ea typeface="Montserrat"/>
                <a:cs typeface="Montserrat"/>
                <a:sym typeface="Montserrat"/>
              </a:rPr>
              <a:t>Initial Geometry </a:t>
            </a:r>
            <a:endParaRPr i="1" sz="1600" u="sng">
              <a:latin typeface="Montserrat"/>
              <a:ea typeface="Montserrat"/>
              <a:cs typeface="Montserrat"/>
              <a:sym typeface="Montserrat"/>
            </a:endParaRPr>
          </a:p>
          <a:p>
            <a:pPr indent="0" lvl="0" marL="0" rtl="0" algn="l">
              <a:spcBef>
                <a:spcPts val="0"/>
              </a:spcBef>
              <a:spcAft>
                <a:spcPts val="0"/>
              </a:spcAft>
              <a:buNone/>
            </a:pPr>
            <a:r>
              <a:rPr i="1" lang="en-US" sz="1600">
                <a:latin typeface="Montserrat"/>
                <a:ea typeface="Montserrat"/>
                <a:cs typeface="Montserrat"/>
                <a:sym typeface="Montserrat"/>
              </a:rPr>
              <a:t>Vertices: 184</a:t>
            </a:r>
            <a:endParaRPr i="1" sz="1600">
              <a:latin typeface="Montserrat"/>
              <a:ea typeface="Montserrat"/>
              <a:cs typeface="Montserrat"/>
              <a:sym typeface="Montserrat"/>
            </a:endParaRPr>
          </a:p>
          <a:p>
            <a:pPr indent="0" lvl="0" marL="0" rtl="0" algn="l">
              <a:spcBef>
                <a:spcPts val="0"/>
              </a:spcBef>
              <a:spcAft>
                <a:spcPts val="0"/>
              </a:spcAft>
              <a:buNone/>
            </a:pPr>
            <a:r>
              <a:rPr i="1" lang="en-US" sz="1600">
                <a:latin typeface="Montserrat"/>
                <a:ea typeface="Montserrat"/>
                <a:cs typeface="Montserrat"/>
                <a:sym typeface="Montserrat"/>
              </a:rPr>
              <a:t>Faces: 46</a:t>
            </a:r>
            <a:endParaRPr i="1" sz="1600">
              <a:latin typeface="Montserrat"/>
              <a:ea typeface="Montserrat"/>
              <a:cs typeface="Montserrat"/>
              <a:sym typeface="Montserrat"/>
            </a:endParaRPr>
          </a:p>
        </p:txBody>
      </p:sp>
      <p:sp>
        <p:nvSpPr>
          <p:cNvPr id="250" name="Google Shape;250;p18"/>
          <p:cNvSpPr txBox="1"/>
          <p:nvPr/>
        </p:nvSpPr>
        <p:spPr>
          <a:xfrm>
            <a:off x="1873575" y="7388950"/>
            <a:ext cx="3437100" cy="7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600" u="sng">
                <a:latin typeface="Montserrat"/>
                <a:ea typeface="Montserrat"/>
                <a:cs typeface="Montserrat"/>
                <a:sym typeface="Montserrat"/>
              </a:rPr>
              <a:t>Re-stripped: </a:t>
            </a:r>
            <a:endParaRPr i="1" sz="1600" u="sng">
              <a:latin typeface="Montserrat"/>
              <a:ea typeface="Montserrat"/>
              <a:cs typeface="Montserrat"/>
              <a:sym typeface="Montserrat"/>
            </a:endParaRPr>
          </a:p>
          <a:p>
            <a:pPr indent="0" lvl="0" marL="0" rtl="0" algn="l">
              <a:spcBef>
                <a:spcPts val="0"/>
              </a:spcBef>
              <a:spcAft>
                <a:spcPts val="0"/>
              </a:spcAft>
              <a:buNone/>
            </a:pPr>
            <a:r>
              <a:rPr i="1" lang="en-US" sz="1600">
                <a:latin typeface="Montserrat"/>
                <a:ea typeface="Montserrat"/>
                <a:cs typeface="Montserrat"/>
                <a:sym typeface="Montserrat"/>
              </a:rPr>
              <a:t># of strips: </a:t>
            </a:r>
            <a:r>
              <a:rPr b="1" i="1" lang="en-US" sz="1600">
                <a:latin typeface="Montserrat"/>
                <a:ea typeface="Montserrat"/>
                <a:cs typeface="Montserrat"/>
                <a:sym typeface="Montserrat"/>
              </a:rPr>
              <a:t>76</a:t>
            </a:r>
            <a:endParaRPr b="1" i="1" sz="1600">
              <a:latin typeface="Montserrat"/>
              <a:ea typeface="Montserrat"/>
              <a:cs typeface="Montserrat"/>
              <a:sym typeface="Montserrat"/>
            </a:endParaRPr>
          </a:p>
        </p:txBody>
      </p:sp>
      <p:sp>
        <p:nvSpPr>
          <p:cNvPr id="251" name="Google Shape;251;p18"/>
          <p:cNvSpPr/>
          <p:nvPr/>
        </p:nvSpPr>
        <p:spPr>
          <a:xfrm>
            <a:off x="7114032" y="12737299"/>
            <a:ext cx="13083300" cy="457200"/>
          </a:xfrm>
          <a:prstGeom prst="rect">
            <a:avLst/>
          </a:prstGeom>
          <a:noFill/>
          <a:ln>
            <a:noFill/>
          </a:ln>
        </p:spPr>
        <p:txBody>
          <a:bodyPr anchorCtr="0" anchor="ctr" bIns="76200" lIns="76200" spcFirstLastPara="1" rIns="76200" wrap="square" tIns="76200">
            <a:noAutofit/>
          </a:bodyPr>
          <a:lstStyle/>
          <a:p>
            <a:pPr indent="0" lvl="0" marL="0" marR="0" rtl="0" algn="r">
              <a:lnSpc>
                <a:spcPct val="100000"/>
              </a:lnSpc>
              <a:spcBef>
                <a:spcPts val="0"/>
              </a:spcBef>
              <a:spcAft>
                <a:spcPts val="0"/>
              </a:spcAft>
              <a:buClr>
                <a:srgbClr val="000000"/>
              </a:buClr>
              <a:buSzPts val="1800"/>
              <a:buFont typeface="Open Sans"/>
              <a:buNone/>
            </a:pPr>
            <a:r>
              <a:rPr i="1" lang="en-US" sz="1600">
                <a:latin typeface="Open Sans"/>
                <a:ea typeface="Open Sans"/>
                <a:cs typeface="Open Sans"/>
                <a:sym typeface="Open Sans"/>
              </a:rPr>
              <a:t>SOFTer SKIN</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Amy Kim</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Andrea Najera</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Shamanth Thenkan</a:t>
            </a:r>
            <a:endParaRPr sz="1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19"/>
          <p:cNvPicPr preferRelativeResize="0"/>
          <p:nvPr/>
        </p:nvPicPr>
        <p:blipFill rotWithShape="1">
          <a:blip r:embed="rId3">
            <a:alphaModFix/>
          </a:blip>
          <a:srcRect b="0" l="0" r="0" t="2610"/>
          <a:stretch/>
        </p:blipFill>
        <p:spPr>
          <a:xfrm>
            <a:off x="6284250" y="0"/>
            <a:ext cx="18288051" cy="13357402"/>
          </a:xfrm>
          <a:prstGeom prst="rect">
            <a:avLst/>
          </a:prstGeom>
          <a:noFill/>
          <a:ln>
            <a:noFill/>
          </a:ln>
        </p:spPr>
      </p:pic>
      <p:pic>
        <p:nvPicPr>
          <p:cNvPr id="257" name="Google Shape;257;p19"/>
          <p:cNvPicPr preferRelativeResize="0"/>
          <p:nvPr/>
        </p:nvPicPr>
        <p:blipFill rotWithShape="1">
          <a:blip r:embed="rId4">
            <a:alphaModFix/>
          </a:blip>
          <a:srcRect b="0" l="17544" r="123" t="0"/>
          <a:stretch/>
        </p:blipFill>
        <p:spPr>
          <a:xfrm>
            <a:off x="400801" y="7772400"/>
            <a:ext cx="6023173" cy="5486400"/>
          </a:xfrm>
          <a:prstGeom prst="rect">
            <a:avLst/>
          </a:prstGeom>
          <a:noFill/>
          <a:ln>
            <a:noFill/>
          </a:ln>
        </p:spPr>
      </p:pic>
      <p:pic>
        <p:nvPicPr>
          <p:cNvPr id="258" name="Google Shape;258;p19"/>
          <p:cNvPicPr preferRelativeResize="0"/>
          <p:nvPr/>
        </p:nvPicPr>
        <p:blipFill rotWithShape="1">
          <a:blip r:embed="rId5">
            <a:alphaModFix/>
          </a:blip>
          <a:srcRect b="19312" l="17695" r="0" t="16"/>
          <a:stretch/>
        </p:blipFill>
        <p:spPr>
          <a:xfrm>
            <a:off x="410850" y="3334125"/>
            <a:ext cx="6023173" cy="4427750"/>
          </a:xfrm>
          <a:prstGeom prst="rect">
            <a:avLst/>
          </a:prstGeom>
          <a:noFill/>
          <a:ln>
            <a:noFill/>
          </a:ln>
        </p:spPr>
      </p:pic>
      <p:pic>
        <p:nvPicPr>
          <p:cNvPr id="259" name="Google Shape;259;p19"/>
          <p:cNvPicPr preferRelativeResize="0"/>
          <p:nvPr/>
        </p:nvPicPr>
        <p:blipFill>
          <a:blip r:embed="rId6">
            <a:alphaModFix/>
          </a:blip>
          <a:stretch>
            <a:fillRect/>
          </a:stretch>
        </p:blipFill>
        <p:spPr>
          <a:xfrm>
            <a:off x="20633850" y="12518225"/>
            <a:ext cx="3048000" cy="600087"/>
          </a:xfrm>
          <a:prstGeom prst="rect">
            <a:avLst/>
          </a:prstGeom>
          <a:noFill/>
          <a:ln>
            <a:noFill/>
          </a:ln>
        </p:spPr>
      </p:pic>
      <p:sp>
        <p:nvSpPr>
          <p:cNvPr id="260" name="Google Shape;260;p19"/>
          <p:cNvSpPr/>
          <p:nvPr/>
        </p:nvSpPr>
        <p:spPr>
          <a:xfrm>
            <a:off x="7114032" y="12737299"/>
            <a:ext cx="13083300" cy="457200"/>
          </a:xfrm>
          <a:prstGeom prst="rect">
            <a:avLst/>
          </a:prstGeom>
          <a:noFill/>
          <a:ln>
            <a:noFill/>
          </a:ln>
        </p:spPr>
        <p:txBody>
          <a:bodyPr anchorCtr="0" anchor="ctr" bIns="76200" lIns="76200" spcFirstLastPara="1" rIns="76200" wrap="square" tIns="76200">
            <a:noAutofit/>
          </a:bodyPr>
          <a:lstStyle/>
          <a:p>
            <a:pPr indent="0" lvl="0" marL="0" marR="0" rtl="0" algn="r">
              <a:lnSpc>
                <a:spcPct val="100000"/>
              </a:lnSpc>
              <a:spcBef>
                <a:spcPts val="0"/>
              </a:spcBef>
              <a:spcAft>
                <a:spcPts val="0"/>
              </a:spcAft>
              <a:buClr>
                <a:srgbClr val="000000"/>
              </a:buClr>
              <a:buSzPts val="1800"/>
              <a:buFont typeface="Open Sans"/>
              <a:buNone/>
            </a:pPr>
            <a:r>
              <a:rPr i="1" lang="en-US" sz="1600">
                <a:latin typeface="Open Sans"/>
                <a:ea typeface="Open Sans"/>
                <a:cs typeface="Open Sans"/>
                <a:sym typeface="Open Sans"/>
              </a:rPr>
              <a:t>SOFTer SKIN</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Amy Kim</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Andrea Najera</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Shamanth Thenkan</a:t>
            </a:r>
            <a:endParaRPr sz="1600"/>
          </a:p>
        </p:txBody>
      </p:sp>
      <p:sp>
        <p:nvSpPr>
          <p:cNvPr id="261" name="Google Shape;261;p19"/>
          <p:cNvSpPr txBox="1"/>
          <p:nvPr/>
        </p:nvSpPr>
        <p:spPr>
          <a:xfrm>
            <a:off x="1873575" y="2241575"/>
            <a:ext cx="3882000" cy="354000"/>
          </a:xfrm>
          <a:prstGeom prst="rect">
            <a:avLst/>
          </a:prstGeom>
          <a:noFill/>
          <a:ln>
            <a:noFill/>
          </a:ln>
        </p:spPr>
        <p:txBody>
          <a:bodyPr anchorCtr="0" anchor="t" bIns="22850" lIns="22850" spcFirstLastPara="1" rIns="22850" wrap="square" tIns="22850">
            <a:spAutoFit/>
          </a:bodyPr>
          <a:lstStyle/>
          <a:p>
            <a:pPr indent="0" lvl="0" marL="0" rtl="0" algn="l">
              <a:spcBef>
                <a:spcPts val="0"/>
              </a:spcBef>
              <a:spcAft>
                <a:spcPts val="0"/>
              </a:spcAft>
              <a:buNone/>
            </a:pPr>
            <a:r>
              <a:rPr b="1" lang="en-US" sz="2000">
                <a:latin typeface="Montserrat"/>
                <a:ea typeface="Montserrat"/>
                <a:cs typeface="Montserrat"/>
                <a:sym typeface="Montserrat"/>
              </a:rPr>
              <a:t>Mesh #3</a:t>
            </a:r>
            <a:endParaRPr b="1" sz="2000">
              <a:latin typeface="Montserrat"/>
              <a:ea typeface="Montserrat"/>
              <a:cs typeface="Montserrat"/>
              <a:sym typeface="Montserrat"/>
            </a:endParaRPr>
          </a:p>
        </p:txBody>
      </p:sp>
      <p:sp>
        <p:nvSpPr>
          <p:cNvPr id="262" name="Google Shape;262;p19"/>
          <p:cNvSpPr txBox="1"/>
          <p:nvPr/>
        </p:nvSpPr>
        <p:spPr>
          <a:xfrm>
            <a:off x="1873575" y="2754300"/>
            <a:ext cx="3437100" cy="20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600" u="sng">
                <a:latin typeface="Montserrat"/>
                <a:ea typeface="Montserrat"/>
                <a:cs typeface="Montserrat"/>
                <a:sym typeface="Montserrat"/>
              </a:rPr>
              <a:t>Initial Geometry </a:t>
            </a:r>
            <a:endParaRPr i="1" sz="1600" u="sng">
              <a:latin typeface="Montserrat"/>
              <a:ea typeface="Montserrat"/>
              <a:cs typeface="Montserrat"/>
              <a:sym typeface="Montserrat"/>
            </a:endParaRPr>
          </a:p>
          <a:p>
            <a:pPr indent="0" lvl="0" marL="0" rtl="0" algn="l">
              <a:spcBef>
                <a:spcPts val="0"/>
              </a:spcBef>
              <a:spcAft>
                <a:spcPts val="0"/>
              </a:spcAft>
              <a:buNone/>
            </a:pPr>
            <a:r>
              <a:rPr i="1" lang="en-US" sz="1600">
                <a:latin typeface="Montserrat"/>
                <a:ea typeface="Montserrat"/>
                <a:cs typeface="Montserrat"/>
                <a:sym typeface="Montserrat"/>
              </a:rPr>
              <a:t>Vertices: 184</a:t>
            </a:r>
            <a:endParaRPr i="1" sz="1600">
              <a:latin typeface="Montserrat"/>
              <a:ea typeface="Montserrat"/>
              <a:cs typeface="Montserrat"/>
              <a:sym typeface="Montserrat"/>
            </a:endParaRPr>
          </a:p>
          <a:p>
            <a:pPr indent="0" lvl="0" marL="0" rtl="0" algn="l">
              <a:spcBef>
                <a:spcPts val="0"/>
              </a:spcBef>
              <a:spcAft>
                <a:spcPts val="0"/>
              </a:spcAft>
              <a:buNone/>
            </a:pPr>
            <a:r>
              <a:rPr i="1" lang="en-US" sz="1600">
                <a:latin typeface="Montserrat"/>
                <a:ea typeface="Montserrat"/>
                <a:cs typeface="Montserrat"/>
                <a:sym typeface="Montserrat"/>
              </a:rPr>
              <a:t>Faces: 46</a:t>
            </a:r>
            <a:endParaRPr i="1" sz="1600">
              <a:latin typeface="Montserrat"/>
              <a:ea typeface="Montserrat"/>
              <a:cs typeface="Montserrat"/>
              <a:sym typeface="Montserrat"/>
            </a:endParaRPr>
          </a:p>
        </p:txBody>
      </p:sp>
      <p:sp>
        <p:nvSpPr>
          <p:cNvPr id="263" name="Google Shape;263;p19"/>
          <p:cNvSpPr txBox="1"/>
          <p:nvPr/>
        </p:nvSpPr>
        <p:spPr>
          <a:xfrm>
            <a:off x="1873575" y="7388950"/>
            <a:ext cx="3437100" cy="7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600" u="sng">
                <a:latin typeface="Montserrat"/>
                <a:ea typeface="Montserrat"/>
                <a:cs typeface="Montserrat"/>
                <a:sym typeface="Montserrat"/>
              </a:rPr>
              <a:t>Re-stripped: </a:t>
            </a:r>
            <a:endParaRPr i="1" sz="1600" u="sng">
              <a:latin typeface="Montserrat"/>
              <a:ea typeface="Montserrat"/>
              <a:cs typeface="Montserrat"/>
              <a:sym typeface="Montserrat"/>
            </a:endParaRPr>
          </a:p>
          <a:p>
            <a:pPr indent="0" lvl="0" marL="0" rtl="0" algn="l">
              <a:spcBef>
                <a:spcPts val="0"/>
              </a:spcBef>
              <a:spcAft>
                <a:spcPts val="0"/>
              </a:spcAft>
              <a:buNone/>
            </a:pPr>
            <a:r>
              <a:rPr i="1" lang="en-US" sz="1600">
                <a:latin typeface="Montserrat"/>
                <a:ea typeface="Montserrat"/>
                <a:cs typeface="Montserrat"/>
                <a:sym typeface="Montserrat"/>
              </a:rPr>
              <a:t># of strips: </a:t>
            </a:r>
            <a:r>
              <a:rPr b="1" i="1" lang="en-US" sz="1600">
                <a:latin typeface="Montserrat"/>
                <a:ea typeface="Montserrat"/>
                <a:cs typeface="Montserrat"/>
                <a:sym typeface="Montserrat"/>
              </a:rPr>
              <a:t>68</a:t>
            </a:r>
            <a:endParaRPr b="1" i="1" sz="1600">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20"/>
          <p:cNvPicPr preferRelativeResize="0"/>
          <p:nvPr/>
        </p:nvPicPr>
        <p:blipFill rotWithShape="1">
          <a:blip r:embed="rId3">
            <a:alphaModFix/>
          </a:blip>
          <a:srcRect b="0" l="0" r="1029" t="2610"/>
          <a:stretch/>
        </p:blipFill>
        <p:spPr>
          <a:xfrm>
            <a:off x="6284250" y="0"/>
            <a:ext cx="18099748" cy="13357402"/>
          </a:xfrm>
          <a:prstGeom prst="rect">
            <a:avLst/>
          </a:prstGeom>
          <a:noFill/>
          <a:ln>
            <a:noFill/>
          </a:ln>
        </p:spPr>
      </p:pic>
      <p:pic>
        <p:nvPicPr>
          <p:cNvPr id="269" name="Google Shape;269;p20"/>
          <p:cNvPicPr preferRelativeResize="0"/>
          <p:nvPr/>
        </p:nvPicPr>
        <p:blipFill rotWithShape="1">
          <a:blip r:embed="rId4">
            <a:alphaModFix/>
          </a:blip>
          <a:srcRect b="0" l="18926" r="121" t="0"/>
          <a:stretch/>
        </p:blipFill>
        <p:spPr>
          <a:xfrm>
            <a:off x="501927" y="7772400"/>
            <a:ext cx="5922048" cy="5486400"/>
          </a:xfrm>
          <a:prstGeom prst="rect">
            <a:avLst/>
          </a:prstGeom>
          <a:noFill/>
          <a:ln>
            <a:noFill/>
          </a:ln>
        </p:spPr>
      </p:pic>
      <p:pic>
        <p:nvPicPr>
          <p:cNvPr id="270" name="Google Shape;270;p20"/>
          <p:cNvPicPr preferRelativeResize="0"/>
          <p:nvPr/>
        </p:nvPicPr>
        <p:blipFill rotWithShape="1">
          <a:blip r:embed="rId5">
            <a:alphaModFix/>
          </a:blip>
          <a:srcRect b="16315" l="19074" r="0" t="16"/>
          <a:stretch/>
        </p:blipFill>
        <p:spPr>
          <a:xfrm>
            <a:off x="511975" y="3334125"/>
            <a:ext cx="5922048" cy="4592076"/>
          </a:xfrm>
          <a:prstGeom prst="rect">
            <a:avLst/>
          </a:prstGeom>
          <a:noFill/>
          <a:ln>
            <a:noFill/>
          </a:ln>
        </p:spPr>
      </p:pic>
      <p:pic>
        <p:nvPicPr>
          <p:cNvPr id="271" name="Google Shape;271;p20"/>
          <p:cNvPicPr preferRelativeResize="0"/>
          <p:nvPr/>
        </p:nvPicPr>
        <p:blipFill>
          <a:blip r:embed="rId6">
            <a:alphaModFix/>
          </a:blip>
          <a:stretch>
            <a:fillRect/>
          </a:stretch>
        </p:blipFill>
        <p:spPr>
          <a:xfrm>
            <a:off x="20633850" y="12518225"/>
            <a:ext cx="3048000" cy="600087"/>
          </a:xfrm>
          <a:prstGeom prst="rect">
            <a:avLst/>
          </a:prstGeom>
          <a:noFill/>
          <a:ln>
            <a:noFill/>
          </a:ln>
        </p:spPr>
      </p:pic>
      <p:sp>
        <p:nvSpPr>
          <p:cNvPr id="272" name="Google Shape;272;p20"/>
          <p:cNvSpPr/>
          <p:nvPr/>
        </p:nvSpPr>
        <p:spPr>
          <a:xfrm>
            <a:off x="7114032" y="12737299"/>
            <a:ext cx="13083300" cy="457200"/>
          </a:xfrm>
          <a:prstGeom prst="rect">
            <a:avLst/>
          </a:prstGeom>
          <a:noFill/>
          <a:ln>
            <a:noFill/>
          </a:ln>
        </p:spPr>
        <p:txBody>
          <a:bodyPr anchorCtr="0" anchor="ctr" bIns="76200" lIns="76200" spcFirstLastPara="1" rIns="76200" wrap="square" tIns="76200">
            <a:noAutofit/>
          </a:bodyPr>
          <a:lstStyle/>
          <a:p>
            <a:pPr indent="0" lvl="0" marL="0" marR="0" rtl="0" algn="r">
              <a:lnSpc>
                <a:spcPct val="100000"/>
              </a:lnSpc>
              <a:spcBef>
                <a:spcPts val="0"/>
              </a:spcBef>
              <a:spcAft>
                <a:spcPts val="0"/>
              </a:spcAft>
              <a:buClr>
                <a:srgbClr val="000000"/>
              </a:buClr>
              <a:buSzPts val="1800"/>
              <a:buFont typeface="Open Sans"/>
              <a:buNone/>
            </a:pPr>
            <a:r>
              <a:rPr i="1" lang="en-US" sz="1600">
                <a:latin typeface="Open Sans"/>
                <a:ea typeface="Open Sans"/>
                <a:cs typeface="Open Sans"/>
                <a:sym typeface="Open Sans"/>
              </a:rPr>
              <a:t>SOFTer SKIN</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Amy Kim</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Andrea Najera</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Shamanth Thenkan</a:t>
            </a:r>
            <a:endParaRPr sz="1600"/>
          </a:p>
        </p:txBody>
      </p:sp>
      <p:sp>
        <p:nvSpPr>
          <p:cNvPr id="273" name="Google Shape;273;p20"/>
          <p:cNvSpPr txBox="1"/>
          <p:nvPr/>
        </p:nvSpPr>
        <p:spPr>
          <a:xfrm>
            <a:off x="1873575" y="2241575"/>
            <a:ext cx="3882000" cy="354000"/>
          </a:xfrm>
          <a:prstGeom prst="rect">
            <a:avLst/>
          </a:prstGeom>
          <a:noFill/>
          <a:ln>
            <a:noFill/>
          </a:ln>
        </p:spPr>
        <p:txBody>
          <a:bodyPr anchorCtr="0" anchor="t" bIns="22850" lIns="22850" spcFirstLastPara="1" rIns="22850" wrap="square" tIns="22850">
            <a:spAutoFit/>
          </a:bodyPr>
          <a:lstStyle/>
          <a:p>
            <a:pPr indent="0" lvl="0" marL="0" rtl="0" algn="l">
              <a:spcBef>
                <a:spcPts val="0"/>
              </a:spcBef>
              <a:spcAft>
                <a:spcPts val="0"/>
              </a:spcAft>
              <a:buNone/>
            </a:pPr>
            <a:r>
              <a:rPr b="1" lang="en-US" sz="2000">
                <a:latin typeface="Montserrat"/>
                <a:ea typeface="Montserrat"/>
                <a:cs typeface="Montserrat"/>
                <a:sym typeface="Montserrat"/>
              </a:rPr>
              <a:t>Mesh #4</a:t>
            </a:r>
            <a:endParaRPr b="1" sz="2000">
              <a:latin typeface="Montserrat"/>
              <a:ea typeface="Montserrat"/>
              <a:cs typeface="Montserrat"/>
              <a:sym typeface="Montserrat"/>
            </a:endParaRPr>
          </a:p>
        </p:txBody>
      </p:sp>
      <p:sp>
        <p:nvSpPr>
          <p:cNvPr id="274" name="Google Shape;274;p20"/>
          <p:cNvSpPr txBox="1"/>
          <p:nvPr/>
        </p:nvSpPr>
        <p:spPr>
          <a:xfrm>
            <a:off x="1873575" y="7388950"/>
            <a:ext cx="3437100" cy="7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600" u="sng">
                <a:latin typeface="Montserrat"/>
                <a:ea typeface="Montserrat"/>
                <a:cs typeface="Montserrat"/>
                <a:sym typeface="Montserrat"/>
              </a:rPr>
              <a:t>Re-stripped: </a:t>
            </a:r>
            <a:endParaRPr i="1" sz="1600" u="sng">
              <a:latin typeface="Montserrat"/>
              <a:ea typeface="Montserrat"/>
              <a:cs typeface="Montserrat"/>
              <a:sym typeface="Montserrat"/>
            </a:endParaRPr>
          </a:p>
          <a:p>
            <a:pPr indent="0" lvl="0" marL="0" rtl="0" algn="l">
              <a:spcBef>
                <a:spcPts val="0"/>
              </a:spcBef>
              <a:spcAft>
                <a:spcPts val="0"/>
              </a:spcAft>
              <a:buNone/>
            </a:pPr>
            <a:r>
              <a:rPr i="1" lang="en-US" sz="1600">
                <a:latin typeface="Montserrat"/>
                <a:ea typeface="Montserrat"/>
                <a:cs typeface="Montserrat"/>
                <a:sym typeface="Montserrat"/>
              </a:rPr>
              <a:t># of strips: </a:t>
            </a:r>
            <a:r>
              <a:rPr b="1" i="1" lang="en-US" sz="1600">
                <a:latin typeface="Montserrat"/>
                <a:ea typeface="Montserrat"/>
                <a:cs typeface="Montserrat"/>
                <a:sym typeface="Montserrat"/>
              </a:rPr>
              <a:t>80</a:t>
            </a:r>
            <a:endParaRPr b="1" i="1" sz="1600">
              <a:latin typeface="Montserrat"/>
              <a:ea typeface="Montserrat"/>
              <a:cs typeface="Montserrat"/>
              <a:sym typeface="Montserrat"/>
            </a:endParaRPr>
          </a:p>
        </p:txBody>
      </p:sp>
      <p:sp>
        <p:nvSpPr>
          <p:cNvPr id="275" name="Google Shape;275;p20"/>
          <p:cNvSpPr txBox="1"/>
          <p:nvPr/>
        </p:nvSpPr>
        <p:spPr>
          <a:xfrm>
            <a:off x="1873575" y="2754300"/>
            <a:ext cx="3437100" cy="20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600" u="sng">
                <a:latin typeface="Montserrat"/>
                <a:ea typeface="Montserrat"/>
                <a:cs typeface="Montserrat"/>
                <a:sym typeface="Montserrat"/>
              </a:rPr>
              <a:t>Initial Geometry </a:t>
            </a:r>
            <a:endParaRPr i="1" sz="1600" u="sng">
              <a:latin typeface="Montserrat"/>
              <a:ea typeface="Montserrat"/>
              <a:cs typeface="Montserrat"/>
              <a:sym typeface="Montserrat"/>
            </a:endParaRPr>
          </a:p>
          <a:p>
            <a:pPr indent="0" lvl="0" marL="0" rtl="0" algn="l">
              <a:spcBef>
                <a:spcPts val="0"/>
              </a:spcBef>
              <a:spcAft>
                <a:spcPts val="0"/>
              </a:spcAft>
              <a:buNone/>
            </a:pPr>
            <a:r>
              <a:rPr i="1" lang="en-US" sz="1600">
                <a:latin typeface="Montserrat"/>
                <a:ea typeface="Montserrat"/>
                <a:cs typeface="Montserrat"/>
                <a:sym typeface="Montserrat"/>
              </a:rPr>
              <a:t>Vertices: 292</a:t>
            </a:r>
            <a:endParaRPr i="1" sz="1600">
              <a:latin typeface="Montserrat"/>
              <a:ea typeface="Montserrat"/>
              <a:cs typeface="Montserrat"/>
              <a:sym typeface="Montserrat"/>
            </a:endParaRPr>
          </a:p>
          <a:p>
            <a:pPr indent="0" lvl="0" marL="0" rtl="0" algn="l">
              <a:spcBef>
                <a:spcPts val="0"/>
              </a:spcBef>
              <a:spcAft>
                <a:spcPts val="0"/>
              </a:spcAft>
              <a:buNone/>
            </a:pPr>
            <a:r>
              <a:rPr i="1" lang="en-US" sz="1600">
                <a:latin typeface="Montserrat"/>
                <a:ea typeface="Montserrat"/>
                <a:cs typeface="Montserrat"/>
                <a:sym typeface="Montserrat"/>
              </a:rPr>
              <a:t>Faces:73</a:t>
            </a:r>
            <a:endParaRPr i="1" sz="1600">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21"/>
          <p:cNvPicPr preferRelativeResize="0"/>
          <p:nvPr/>
        </p:nvPicPr>
        <p:blipFill rotWithShape="1">
          <a:blip r:embed="rId3">
            <a:alphaModFix/>
          </a:blip>
          <a:srcRect b="0" l="0" r="0" t="7587"/>
          <a:stretch/>
        </p:blipFill>
        <p:spPr>
          <a:xfrm>
            <a:off x="5347350" y="0"/>
            <a:ext cx="19036652" cy="13194501"/>
          </a:xfrm>
          <a:prstGeom prst="rect">
            <a:avLst/>
          </a:prstGeom>
          <a:noFill/>
          <a:ln>
            <a:noFill/>
          </a:ln>
        </p:spPr>
      </p:pic>
      <p:pic>
        <p:nvPicPr>
          <p:cNvPr id="281" name="Google Shape;281;p21"/>
          <p:cNvPicPr preferRelativeResize="0"/>
          <p:nvPr/>
        </p:nvPicPr>
        <p:blipFill>
          <a:blip r:embed="rId4">
            <a:alphaModFix/>
          </a:blip>
          <a:stretch>
            <a:fillRect/>
          </a:stretch>
        </p:blipFill>
        <p:spPr>
          <a:xfrm>
            <a:off x="20633850" y="12518225"/>
            <a:ext cx="3048000" cy="600087"/>
          </a:xfrm>
          <a:prstGeom prst="rect">
            <a:avLst/>
          </a:prstGeom>
          <a:noFill/>
          <a:ln>
            <a:noFill/>
          </a:ln>
        </p:spPr>
      </p:pic>
      <p:sp>
        <p:nvSpPr>
          <p:cNvPr id="282" name="Google Shape;282;p21"/>
          <p:cNvSpPr/>
          <p:nvPr/>
        </p:nvSpPr>
        <p:spPr>
          <a:xfrm>
            <a:off x="7114032" y="12737299"/>
            <a:ext cx="13083300" cy="457200"/>
          </a:xfrm>
          <a:prstGeom prst="rect">
            <a:avLst/>
          </a:prstGeom>
          <a:noFill/>
          <a:ln>
            <a:noFill/>
          </a:ln>
        </p:spPr>
        <p:txBody>
          <a:bodyPr anchorCtr="0" anchor="ctr" bIns="76200" lIns="76200" spcFirstLastPara="1" rIns="76200" wrap="square" tIns="76200">
            <a:noAutofit/>
          </a:bodyPr>
          <a:lstStyle/>
          <a:p>
            <a:pPr indent="0" lvl="0" marL="0" marR="0" rtl="0" algn="r">
              <a:lnSpc>
                <a:spcPct val="100000"/>
              </a:lnSpc>
              <a:spcBef>
                <a:spcPts val="0"/>
              </a:spcBef>
              <a:spcAft>
                <a:spcPts val="0"/>
              </a:spcAft>
              <a:buClr>
                <a:srgbClr val="000000"/>
              </a:buClr>
              <a:buSzPts val="1800"/>
              <a:buFont typeface="Open Sans"/>
              <a:buNone/>
            </a:pPr>
            <a:r>
              <a:rPr i="1" lang="en-US" sz="1600">
                <a:latin typeface="Open Sans"/>
                <a:ea typeface="Open Sans"/>
                <a:cs typeface="Open Sans"/>
                <a:sym typeface="Open Sans"/>
              </a:rPr>
              <a:t>SOFTer SKIN</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Amy Kim</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Andrea Najera</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Shamanth Thenkan</a:t>
            </a:r>
            <a:endParaRPr sz="1600"/>
          </a:p>
        </p:txBody>
      </p:sp>
      <p:pic>
        <p:nvPicPr>
          <p:cNvPr id="283" name="Google Shape;283;p21"/>
          <p:cNvPicPr preferRelativeResize="0"/>
          <p:nvPr/>
        </p:nvPicPr>
        <p:blipFill rotWithShape="1">
          <a:blip r:embed="rId5">
            <a:alphaModFix/>
          </a:blip>
          <a:srcRect b="33093" l="38239" r="30659" t="22239"/>
          <a:stretch/>
        </p:blipFill>
        <p:spPr>
          <a:xfrm>
            <a:off x="1225639" y="4821167"/>
            <a:ext cx="4480174" cy="4825782"/>
          </a:xfrm>
          <a:prstGeom prst="rect">
            <a:avLst/>
          </a:prstGeom>
          <a:noFill/>
          <a:ln>
            <a:noFill/>
          </a:ln>
        </p:spPr>
      </p:pic>
      <p:sp>
        <p:nvSpPr>
          <p:cNvPr id="284" name="Google Shape;284;p21"/>
          <p:cNvSpPr txBox="1"/>
          <p:nvPr/>
        </p:nvSpPr>
        <p:spPr>
          <a:xfrm>
            <a:off x="564525" y="10978425"/>
            <a:ext cx="12483300" cy="27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2400">
                <a:latin typeface="Open Sans SemiBold"/>
                <a:ea typeface="Open Sans SemiBold"/>
                <a:cs typeface="Open Sans SemiBold"/>
                <a:sym typeface="Open Sans SemiBold"/>
              </a:rPr>
              <a:t>3</a:t>
            </a:r>
            <a:r>
              <a:rPr i="1" lang="en-US" sz="2400">
                <a:latin typeface="Open Sans SemiBold"/>
                <a:ea typeface="Open Sans SemiBold"/>
                <a:cs typeface="Open Sans SemiBold"/>
                <a:sym typeface="Open Sans SemiBold"/>
              </a:rPr>
              <a:t> - FURTHER DEVELOPMENT </a:t>
            </a:r>
            <a:endParaRPr i="1" sz="2400">
              <a:latin typeface="Open Sans SemiBold"/>
              <a:ea typeface="Open Sans SemiBold"/>
              <a:cs typeface="Open Sans SemiBold"/>
              <a:sym typeface="Open Sans SemiBold"/>
            </a:endParaRPr>
          </a:p>
          <a:p>
            <a:pPr indent="0" lvl="0" marL="0" rtl="0" algn="l">
              <a:spcBef>
                <a:spcPts val="0"/>
              </a:spcBef>
              <a:spcAft>
                <a:spcPts val="0"/>
              </a:spcAft>
              <a:buNone/>
            </a:pPr>
            <a:r>
              <a:t/>
            </a:r>
            <a:endParaRPr i="1" sz="2400">
              <a:latin typeface="Open Sans SemiBold"/>
              <a:ea typeface="Open Sans SemiBold"/>
              <a:cs typeface="Open Sans SemiBold"/>
              <a:sym typeface="Open Sans SemiBold"/>
            </a:endParaRPr>
          </a:p>
          <a:p>
            <a:pPr indent="0" lvl="0" marL="0" rtl="0" algn="l">
              <a:spcBef>
                <a:spcPts val="0"/>
              </a:spcBef>
              <a:spcAft>
                <a:spcPts val="0"/>
              </a:spcAft>
              <a:buClr>
                <a:schemeClr val="dk1"/>
              </a:buClr>
              <a:buSzPts val="1100"/>
              <a:buFont typeface="Arial"/>
              <a:buNone/>
            </a:pPr>
            <a:r>
              <a:rPr i="1" lang="en-US" sz="2000">
                <a:solidFill>
                  <a:schemeClr val="dk1"/>
                </a:solidFill>
                <a:latin typeface="Montserrat"/>
                <a:ea typeface="Montserrat"/>
                <a:cs typeface="Montserrat"/>
                <a:sym typeface="Montserrat"/>
              </a:rPr>
              <a:t>Surface-to-solid  mesh geometries provided more options  of stripping. We chose mesh #4 to do further explorations. </a:t>
            </a:r>
            <a:endParaRPr i="1" sz="20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i="1" sz="2400">
              <a:latin typeface="Open Sans SemiBold"/>
              <a:ea typeface="Open Sans SemiBold"/>
              <a:cs typeface="Open Sans SemiBold"/>
              <a:sym typeface="Open Sans SemiBold"/>
            </a:endParaRPr>
          </a:p>
          <a:p>
            <a:pPr indent="0" lvl="0" marL="0" rtl="0" algn="l">
              <a:spcBef>
                <a:spcPts val="0"/>
              </a:spcBef>
              <a:spcAft>
                <a:spcPts val="0"/>
              </a:spcAft>
              <a:buNone/>
            </a:pPr>
            <a:r>
              <a:t/>
            </a:r>
            <a:endParaRPr i="1" sz="2000">
              <a:latin typeface="Montserrat"/>
              <a:ea typeface="Montserrat"/>
              <a:cs typeface="Montserrat"/>
              <a:sym typeface="Montserrat"/>
            </a:endParaRPr>
          </a:p>
        </p:txBody>
      </p:sp>
      <p:cxnSp>
        <p:nvCxnSpPr>
          <p:cNvPr id="285" name="Google Shape;285;p21"/>
          <p:cNvCxnSpPr/>
          <p:nvPr/>
        </p:nvCxnSpPr>
        <p:spPr>
          <a:xfrm>
            <a:off x="15395900" y="9646950"/>
            <a:ext cx="2845800" cy="611700"/>
          </a:xfrm>
          <a:prstGeom prst="straightConnector1">
            <a:avLst/>
          </a:prstGeom>
          <a:noFill/>
          <a:ln cap="flat" cmpd="sng" w="28575">
            <a:solidFill>
              <a:srgbClr val="C27BA0"/>
            </a:solidFill>
            <a:prstDash val="solid"/>
            <a:round/>
            <a:headEnd len="med" w="med" type="none"/>
            <a:tailEnd len="med" w="med" type="stealth"/>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22"/>
          <p:cNvPicPr preferRelativeResize="0"/>
          <p:nvPr/>
        </p:nvPicPr>
        <p:blipFill>
          <a:blip r:embed="rId3">
            <a:alphaModFix/>
          </a:blip>
          <a:stretch>
            <a:fillRect/>
          </a:stretch>
        </p:blipFill>
        <p:spPr>
          <a:xfrm>
            <a:off x="20633850" y="12518225"/>
            <a:ext cx="3048000" cy="600087"/>
          </a:xfrm>
          <a:prstGeom prst="rect">
            <a:avLst/>
          </a:prstGeom>
          <a:noFill/>
          <a:ln>
            <a:noFill/>
          </a:ln>
        </p:spPr>
      </p:pic>
      <p:sp>
        <p:nvSpPr>
          <p:cNvPr id="291" name="Google Shape;291;p22"/>
          <p:cNvSpPr/>
          <p:nvPr/>
        </p:nvSpPr>
        <p:spPr>
          <a:xfrm>
            <a:off x="7114032" y="12737299"/>
            <a:ext cx="13083300" cy="457200"/>
          </a:xfrm>
          <a:prstGeom prst="rect">
            <a:avLst/>
          </a:prstGeom>
          <a:noFill/>
          <a:ln>
            <a:noFill/>
          </a:ln>
        </p:spPr>
        <p:txBody>
          <a:bodyPr anchorCtr="0" anchor="ctr" bIns="76200" lIns="76200" spcFirstLastPara="1" rIns="76200" wrap="square" tIns="76200">
            <a:noAutofit/>
          </a:bodyPr>
          <a:lstStyle/>
          <a:p>
            <a:pPr indent="0" lvl="0" marL="0" marR="0" rtl="0" algn="r">
              <a:lnSpc>
                <a:spcPct val="100000"/>
              </a:lnSpc>
              <a:spcBef>
                <a:spcPts val="0"/>
              </a:spcBef>
              <a:spcAft>
                <a:spcPts val="0"/>
              </a:spcAft>
              <a:buClr>
                <a:srgbClr val="000000"/>
              </a:buClr>
              <a:buSzPts val="1800"/>
              <a:buFont typeface="Open Sans"/>
              <a:buNone/>
            </a:pPr>
            <a:r>
              <a:rPr i="1" lang="en-US" sz="1600">
                <a:latin typeface="Open Sans"/>
                <a:ea typeface="Open Sans"/>
                <a:cs typeface="Open Sans"/>
                <a:sym typeface="Open Sans"/>
              </a:rPr>
              <a:t>SOFTer SKIN</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Amy Kim</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Andrea Najera</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Shamanth Thenkan</a:t>
            </a:r>
            <a:endParaRPr sz="1600"/>
          </a:p>
        </p:txBody>
      </p:sp>
      <p:sp>
        <p:nvSpPr>
          <p:cNvPr id="292" name="Google Shape;292;p22"/>
          <p:cNvSpPr txBox="1"/>
          <p:nvPr/>
        </p:nvSpPr>
        <p:spPr>
          <a:xfrm>
            <a:off x="564525" y="10978425"/>
            <a:ext cx="12483300" cy="27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2400">
                <a:latin typeface="Open Sans SemiBold"/>
                <a:ea typeface="Open Sans SemiBold"/>
                <a:cs typeface="Open Sans SemiBold"/>
                <a:sym typeface="Open Sans SemiBold"/>
              </a:rPr>
              <a:t>3 - INITIAL STRIPPING </a:t>
            </a:r>
            <a:endParaRPr i="1" sz="2400">
              <a:latin typeface="Open Sans SemiBold"/>
              <a:ea typeface="Open Sans SemiBold"/>
              <a:cs typeface="Open Sans SemiBold"/>
              <a:sym typeface="Open Sans SemiBold"/>
            </a:endParaRPr>
          </a:p>
          <a:p>
            <a:pPr indent="0" lvl="0" marL="0" rtl="0" algn="l">
              <a:spcBef>
                <a:spcPts val="0"/>
              </a:spcBef>
              <a:spcAft>
                <a:spcPts val="0"/>
              </a:spcAft>
              <a:buNone/>
            </a:pPr>
            <a:r>
              <a:t/>
            </a:r>
            <a:endParaRPr i="1" sz="2400">
              <a:latin typeface="Open Sans SemiBold"/>
              <a:ea typeface="Open Sans SemiBold"/>
              <a:cs typeface="Open Sans SemiBold"/>
              <a:sym typeface="Open Sans SemiBold"/>
            </a:endParaRPr>
          </a:p>
          <a:p>
            <a:pPr indent="0" lvl="0" marL="0" rtl="0" algn="l">
              <a:spcBef>
                <a:spcPts val="0"/>
              </a:spcBef>
              <a:spcAft>
                <a:spcPts val="0"/>
              </a:spcAft>
              <a:buClr>
                <a:schemeClr val="dk1"/>
              </a:buClr>
              <a:buSzPts val="1100"/>
              <a:buFont typeface="Arial"/>
              <a:buNone/>
            </a:pPr>
            <a:r>
              <a:rPr i="1" lang="en-US" sz="2000">
                <a:solidFill>
                  <a:schemeClr val="dk1"/>
                </a:solidFill>
                <a:latin typeface="Montserrat"/>
                <a:ea typeface="Montserrat"/>
                <a:cs typeface="Montserrat"/>
                <a:sym typeface="Montserrat"/>
              </a:rPr>
              <a:t>Initial iteration of the stripping carry</a:t>
            </a:r>
            <a:r>
              <a:rPr b="1" i="1" lang="en-US" sz="2000">
                <a:solidFill>
                  <a:schemeClr val="dk1"/>
                </a:solidFill>
                <a:latin typeface="Montserrat"/>
                <a:ea typeface="Montserrat"/>
                <a:cs typeface="Montserrat"/>
                <a:sym typeface="Montserrat"/>
              </a:rPr>
              <a:t> 232 strips</a:t>
            </a:r>
            <a:r>
              <a:rPr i="1" lang="en-US" sz="2000">
                <a:solidFill>
                  <a:schemeClr val="dk1"/>
                </a:solidFill>
                <a:latin typeface="Montserrat"/>
                <a:ea typeface="Montserrat"/>
                <a:cs typeface="Montserrat"/>
                <a:sym typeface="Montserrat"/>
              </a:rPr>
              <a:t>. We begin exploring method of stripping that carries less strips and renders the surface to appear ‘smoother’ or ‘softer’. . </a:t>
            </a:r>
            <a:endParaRPr sz="20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i="1" sz="2400">
              <a:latin typeface="Open Sans SemiBold"/>
              <a:ea typeface="Open Sans SemiBold"/>
              <a:cs typeface="Open Sans SemiBold"/>
              <a:sym typeface="Open Sans SemiBold"/>
            </a:endParaRPr>
          </a:p>
          <a:p>
            <a:pPr indent="0" lvl="0" marL="0" rtl="0" algn="l">
              <a:spcBef>
                <a:spcPts val="0"/>
              </a:spcBef>
              <a:spcAft>
                <a:spcPts val="0"/>
              </a:spcAft>
              <a:buNone/>
            </a:pPr>
            <a:r>
              <a:t/>
            </a:r>
            <a:endParaRPr i="1" sz="2000">
              <a:latin typeface="Montserrat"/>
              <a:ea typeface="Montserrat"/>
              <a:cs typeface="Montserrat"/>
              <a:sym typeface="Montserrat"/>
            </a:endParaRPr>
          </a:p>
        </p:txBody>
      </p:sp>
      <p:pic>
        <p:nvPicPr>
          <p:cNvPr id="293" name="Google Shape;293;p22"/>
          <p:cNvPicPr preferRelativeResize="0"/>
          <p:nvPr/>
        </p:nvPicPr>
        <p:blipFill rotWithShape="1">
          <a:blip r:embed="rId4">
            <a:alphaModFix/>
          </a:blip>
          <a:srcRect b="2181" l="0" r="0" t="0"/>
          <a:stretch/>
        </p:blipFill>
        <p:spPr>
          <a:xfrm>
            <a:off x="2926080" y="1417320"/>
            <a:ext cx="18668401" cy="972776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23"/>
          <p:cNvPicPr preferRelativeResize="0"/>
          <p:nvPr/>
        </p:nvPicPr>
        <p:blipFill>
          <a:blip r:embed="rId3">
            <a:alphaModFix/>
          </a:blip>
          <a:stretch>
            <a:fillRect/>
          </a:stretch>
        </p:blipFill>
        <p:spPr>
          <a:xfrm>
            <a:off x="20633850" y="12518225"/>
            <a:ext cx="3048000" cy="600087"/>
          </a:xfrm>
          <a:prstGeom prst="rect">
            <a:avLst/>
          </a:prstGeom>
          <a:noFill/>
          <a:ln>
            <a:noFill/>
          </a:ln>
        </p:spPr>
      </p:pic>
      <p:sp>
        <p:nvSpPr>
          <p:cNvPr id="299" name="Google Shape;299;p23"/>
          <p:cNvSpPr/>
          <p:nvPr/>
        </p:nvSpPr>
        <p:spPr>
          <a:xfrm>
            <a:off x="7114032" y="12737299"/>
            <a:ext cx="13083300" cy="457200"/>
          </a:xfrm>
          <a:prstGeom prst="rect">
            <a:avLst/>
          </a:prstGeom>
          <a:noFill/>
          <a:ln>
            <a:noFill/>
          </a:ln>
        </p:spPr>
        <p:txBody>
          <a:bodyPr anchorCtr="0" anchor="ctr" bIns="76200" lIns="76200" spcFirstLastPara="1" rIns="76200" wrap="square" tIns="76200">
            <a:noAutofit/>
          </a:bodyPr>
          <a:lstStyle/>
          <a:p>
            <a:pPr indent="0" lvl="0" marL="0" marR="0" rtl="0" algn="r">
              <a:lnSpc>
                <a:spcPct val="100000"/>
              </a:lnSpc>
              <a:spcBef>
                <a:spcPts val="0"/>
              </a:spcBef>
              <a:spcAft>
                <a:spcPts val="0"/>
              </a:spcAft>
              <a:buClr>
                <a:srgbClr val="000000"/>
              </a:buClr>
              <a:buSzPts val="1800"/>
              <a:buFont typeface="Open Sans"/>
              <a:buNone/>
            </a:pPr>
            <a:r>
              <a:rPr i="1" lang="en-US" sz="1600">
                <a:latin typeface="Open Sans"/>
                <a:ea typeface="Open Sans"/>
                <a:cs typeface="Open Sans"/>
                <a:sym typeface="Open Sans"/>
              </a:rPr>
              <a:t>SOFTer SKIN</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Amy Kim</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Andrea Najera</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Shamanth Thenkan</a:t>
            </a:r>
            <a:endParaRPr sz="1600"/>
          </a:p>
        </p:txBody>
      </p:sp>
      <p:sp>
        <p:nvSpPr>
          <p:cNvPr id="300" name="Google Shape;300;p23"/>
          <p:cNvSpPr txBox="1"/>
          <p:nvPr/>
        </p:nvSpPr>
        <p:spPr>
          <a:xfrm>
            <a:off x="564525" y="10978425"/>
            <a:ext cx="12483300" cy="27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2400">
                <a:latin typeface="Open Sans SemiBold"/>
                <a:ea typeface="Open Sans SemiBold"/>
                <a:cs typeface="Open Sans SemiBold"/>
                <a:sym typeface="Open Sans SemiBold"/>
              </a:rPr>
              <a:t>3 - STRIPS ITERATIONS </a:t>
            </a:r>
            <a:endParaRPr i="1" sz="2400">
              <a:latin typeface="Open Sans SemiBold"/>
              <a:ea typeface="Open Sans SemiBold"/>
              <a:cs typeface="Open Sans SemiBold"/>
              <a:sym typeface="Open Sans SemiBold"/>
            </a:endParaRPr>
          </a:p>
          <a:p>
            <a:pPr indent="0" lvl="0" marL="0" rtl="0" algn="l">
              <a:spcBef>
                <a:spcPts val="0"/>
              </a:spcBef>
              <a:spcAft>
                <a:spcPts val="0"/>
              </a:spcAft>
              <a:buNone/>
            </a:pPr>
            <a:r>
              <a:t/>
            </a:r>
            <a:endParaRPr i="1" sz="2400">
              <a:latin typeface="Open Sans SemiBold"/>
              <a:ea typeface="Open Sans SemiBold"/>
              <a:cs typeface="Open Sans SemiBold"/>
              <a:sym typeface="Open Sans SemiBold"/>
            </a:endParaRPr>
          </a:p>
          <a:p>
            <a:pPr indent="0" lvl="0" marL="0" rtl="0" algn="l">
              <a:spcBef>
                <a:spcPts val="0"/>
              </a:spcBef>
              <a:spcAft>
                <a:spcPts val="0"/>
              </a:spcAft>
              <a:buClr>
                <a:schemeClr val="dk1"/>
              </a:buClr>
              <a:buSzPts val="1100"/>
              <a:buFont typeface="Arial"/>
              <a:buNone/>
            </a:pPr>
            <a:r>
              <a:rPr i="1" lang="en-US" sz="2000">
                <a:solidFill>
                  <a:schemeClr val="dk1"/>
                </a:solidFill>
                <a:latin typeface="Montserrat"/>
                <a:ea typeface="Montserrat"/>
                <a:cs typeface="Montserrat"/>
                <a:sym typeface="Montserrat"/>
              </a:rPr>
              <a:t>Surface-to-solid  mesh geometries provided more options  of stripping. We chose mesh #4 to do further explorations. </a:t>
            </a:r>
            <a:endParaRPr i="1" sz="20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i="1" sz="2400">
              <a:latin typeface="Open Sans SemiBold"/>
              <a:ea typeface="Open Sans SemiBold"/>
              <a:cs typeface="Open Sans SemiBold"/>
              <a:sym typeface="Open Sans SemiBold"/>
            </a:endParaRPr>
          </a:p>
          <a:p>
            <a:pPr indent="0" lvl="0" marL="0" rtl="0" algn="l">
              <a:spcBef>
                <a:spcPts val="0"/>
              </a:spcBef>
              <a:spcAft>
                <a:spcPts val="0"/>
              </a:spcAft>
              <a:buNone/>
            </a:pPr>
            <a:r>
              <a:t/>
            </a:r>
            <a:endParaRPr i="1" sz="2000">
              <a:latin typeface="Montserrat"/>
              <a:ea typeface="Montserrat"/>
              <a:cs typeface="Montserrat"/>
              <a:sym typeface="Montserrat"/>
            </a:endParaRPr>
          </a:p>
        </p:txBody>
      </p:sp>
      <p:pic>
        <p:nvPicPr>
          <p:cNvPr id="301" name="Google Shape;301;p23"/>
          <p:cNvPicPr preferRelativeResize="0"/>
          <p:nvPr/>
        </p:nvPicPr>
        <p:blipFill rotWithShape="1">
          <a:blip r:embed="rId4">
            <a:alphaModFix/>
          </a:blip>
          <a:srcRect b="15826" l="0" r="754" t="18009"/>
          <a:stretch/>
        </p:blipFill>
        <p:spPr>
          <a:xfrm>
            <a:off x="5979425" y="1776175"/>
            <a:ext cx="18404577" cy="9202249"/>
          </a:xfrm>
          <a:prstGeom prst="rect">
            <a:avLst/>
          </a:prstGeom>
          <a:noFill/>
          <a:ln>
            <a:noFill/>
          </a:ln>
        </p:spPr>
      </p:pic>
      <p:pic>
        <p:nvPicPr>
          <p:cNvPr id="302" name="Google Shape;302;p23"/>
          <p:cNvPicPr preferRelativeResize="0"/>
          <p:nvPr/>
        </p:nvPicPr>
        <p:blipFill rotWithShape="1">
          <a:blip r:embed="rId5">
            <a:alphaModFix/>
          </a:blip>
          <a:srcRect b="0" l="68327" r="0" t="31067"/>
          <a:stretch/>
        </p:blipFill>
        <p:spPr>
          <a:xfrm>
            <a:off x="564525" y="4986350"/>
            <a:ext cx="4792525" cy="55566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 name="Shape 32"/>
        <p:cNvGrpSpPr/>
        <p:nvPr/>
      </p:nvGrpSpPr>
      <p:grpSpPr>
        <a:xfrm>
          <a:off x="0" y="0"/>
          <a:ext cx="0" cy="0"/>
          <a:chOff x="0" y="0"/>
          <a:chExt cx="0" cy="0"/>
        </a:xfrm>
      </p:grpSpPr>
      <p:pic>
        <p:nvPicPr>
          <p:cNvPr id="33" name="Google Shape;33;p6"/>
          <p:cNvPicPr preferRelativeResize="0"/>
          <p:nvPr/>
        </p:nvPicPr>
        <p:blipFill rotWithShape="1">
          <a:blip r:embed="rId4">
            <a:alphaModFix/>
          </a:blip>
          <a:srcRect b="17128" l="26882" r="21150" t="17695"/>
          <a:stretch/>
        </p:blipFill>
        <p:spPr>
          <a:xfrm>
            <a:off x="0" y="0"/>
            <a:ext cx="13673482" cy="1371600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24"/>
          <p:cNvPicPr preferRelativeResize="0"/>
          <p:nvPr/>
        </p:nvPicPr>
        <p:blipFill rotWithShape="1">
          <a:blip r:embed="rId3">
            <a:alphaModFix/>
          </a:blip>
          <a:srcRect b="11055" l="14025" r="28040" t="0"/>
          <a:stretch/>
        </p:blipFill>
        <p:spPr>
          <a:xfrm>
            <a:off x="564525" y="1828800"/>
            <a:ext cx="7946250" cy="9149626"/>
          </a:xfrm>
          <a:prstGeom prst="rect">
            <a:avLst/>
          </a:prstGeom>
          <a:noFill/>
          <a:ln>
            <a:noFill/>
          </a:ln>
        </p:spPr>
      </p:pic>
      <p:pic>
        <p:nvPicPr>
          <p:cNvPr id="308" name="Google Shape;308;p24"/>
          <p:cNvPicPr preferRelativeResize="0"/>
          <p:nvPr/>
        </p:nvPicPr>
        <p:blipFill>
          <a:blip r:embed="rId4">
            <a:alphaModFix/>
          </a:blip>
          <a:stretch>
            <a:fillRect/>
          </a:stretch>
        </p:blipFill>
        <p:spPr>
          <a:xfrm>
            <a:off x="20633850" y="12518225"/>
            <a:ext cx="3048000" cy="600087"/>
          </a:xfrm>
          <a:prstGeom prst="rect">
            <a:avLst/>
          </a:prstGeom>
          <a:noFill/>
          <a:ln>
            <a:noFill/>
          </a:ln>
        </p:spPr>
      </p:pic>
      <p:sp>
        <p:nvSpPr>
          <p:cNvPr id="309" name="Google Shape;309;p24"/>
          <p:cNvSpPr/>
          <p:nvPr/>
        </p:nvSpPr>
        <p:spPr>
          <a:xfrm>
            <a:off x="7114032" y="12737299"/>
            <a:ext cx="13083300" cy="457200"/>
          </a:xfrm>
          <a:prstGeom prst="rect">
            <a:avLst/>
          </a:prstGeom>
          <a:noFill/>
          <a:ln>
            <a:noFill/>
          </a:ln>
        </p:spPr>
        <p:txBody>
          <a:bodyPr anchorCtr="0" anchor="ctr" bIns="76200" lIns="76200" spcFirstLastPara="1" rIns="76200" wrap="square" tIns="76200">
            <a:noAutofit/>
          </a:bodyPr>
          <a:lstStyle/>
          <a:p>
            <a:pPr indent="0" lvl="0" marL="0" marR="0" rtl="0" algn="r">
              <a:lnSpc>
                <a:spcPct val="100000"/>
              </a:lnSpc>
              <a:spcBef>
                <a:spcPts val="0"/>
              </a:spcBef>
              <a:spcAft>
                <a:spcPts val="0"/>
              </a:spcAft>
              <a:buClr>
                <a:srgbClr val="000000"/>
              </a:buClr>
              <a:buSzPts val="1800"/>
              <a:buFont typeface="Open Sans"/>
              <a:buNone/>
            </a:pPr>
            <a:r>
              <a:rPr i="1" lang="en-US" sz="1600">
                <a:latin typeface="Open Sans"/>
                <a:ea typeface="Open Sans"/>
                <a:cs typeface="Open Sans"/>
                <a:sym typeface="Open Sans"/>
              </a:rPr>
              <a:t>SOFTer SKIN</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Amy Kim</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Andrea Najera</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Shamanth Thenkan</a:t>
            </a:r>
            <a:endParaRPr sz="1600"/>
          </a:p>
        </p:txBody>
      </p:sp>
      <p:sp>
        <p:nvSpPr>
          <p:cNvPr id="310" name="Google Shape;310;p24"/>
          <p:cNvSpPr txBox="1"/>
          <p:nvPr/>
        </p:nvSpPr>
        <p:spPr>
          <a:xfrm>
            <a:off x="564525" y="10978425"/>
            <a:ext cx="12483300" cy="27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2400">
                <a:latin typeface="Open Sans SemiBold"/>
                <a:ea typeface="Open Sans SemiBold"/>
                <a:cs typeface="Open Sans SemiBold"/>
                <a:sym typeface="Open Sans SemiBold"/>
              </a:rPr>
              <a:t>3 - STRIPPING FOR SOFTNESS</a:t>
            </a:r>
            <a:endParaRPr i="1" sz="2400">
              <a:latin typeface="Open Sans SemiBold"/>
              <a:ea typeface="Open Sans SemiBold"/>
              <a:cs typeface="Open Sans SemiBold"/>
              <a:sym typeface="Open Sans SemiBold"/>
            </a:endParaRPr>
          </a:p>
          <a:p>
            <a:pPr indent="0" lvl="0" marL="0" rtl="0" algn="l">
              <a:spcBef>
                <a:spcPts val="0"/>
              </a:spcBef>
              <a:spcAft>
                <a:spcPts val="0"/>
              </a:spcAft>
              <a:buNone/>
            </a:pPr>
            <a:r>
              <a:t/>
            </a:r>
            <a:endParaRPr i="1" sz="2400">
              <a:latin typeface="Open Sans SemiBold"/>
              <a:ea typeface="Open Sans SemiBold"/>
              <a:cs typeface="Open Sans SemiBold"/>
              <a:sym typeface="Open Sans SemiBold"/>
            </a:endParaRPr>
          </a:p>
          <a:p>
            <a:pPr indent="0" lvl="0" marL="0" rtl="0" algn="l">
              <a:spcBef>
                <a:spcPts val="0"/>
              </a:spcBef>
              <a:spcAft>
                <a:spcPts val="0"/>
              </a:spcAft>
              <a:buClr>
                <a:schemeClr val="dk1"/>
              </a:buClr>
              <a:buSzPts val="1100"/>
              <a:buFont typeface="Arial"/>
              <a:buNone/>
            </a:pPr>
            <a:r>
              <a:rPr i="1" lang="en-US" sz="2000">
                <a:solidFill>
                  <a:schemeClr val="dk1"/>
                </a:solidFill>
                <a:latin typeface="Montserrat"/>
                <a:ea typeface="Montserrat"/>
                <a:cs typeface="Montserrat"/>
                <a:sym typeface="Montserrat"/>
              </a:rPr>
              <a:t>184 strips can be grouped by direction of their grain, resulting in 21 groups of strips. The longest strip is approximately 5.3m. </a:t>
            </a:r>
            <a:endParaRPr i="1" sz="2000">
              <a:latin typeface="Montserrat"/>
              <a:ea typeface="Montserrat"/>
              <a:cs typeface="Montserrat"/>
              <a:sym typeface="Montserrat"/>
            </a:endParaRPr>
          </a:p>
          <a:p>
            <a:pPr indent="0" lvl="0" marL="0" rtl="0" algn="l">
              <a:spcBef>
                <a:spcPts val="0"/>
              </a:spcBef>
              <a:spcAft>
                <a:spcPts val="0"/>
              </a:spcAft>
              <a:buNone/>
            </a:pPr>
            <a:r>
              <a:t/>
            </a:r>
            <a:endParaRPr i="1" sz="2000">
              <a:latin typeface="Montserrat"/>
              <a:ea typeface="Montserrat"/>
              <a:cs typeface="Montserrat"/>
              <a:sym typeface="Montserrat"/>
            </a:endParaRPr>
          </a:p>
        </p:txBody>
      </p:sp>
      <p:pic>
        <p:nvPicPr>
          <p:cNvPr id="311" name="Google Shape;311;p24"/>
          <p:cNvPicPr preferRelativeResize="0"/>
          <p:nvPr/>
        </p:nvPicPr>
        <p:blipFill>
          <a:blip r:embed="rId5">
            <a:alphaModFix/>
          </a:blip>
          <a:stretch>
            <a:fillRect/>
          </a:stretch>
        </p:blipFill>
        <p:spPr>
          <a:xfrm>
            <a:off x="8229600" y="240200"/>
            <a:ext cx="12836621" cy="11410330"/>
          </a:xfrm>
          <a:prstGeom prst="rect">
            <a:avLst/>
          </a:prstGeom>
          <a:noFill/>
          <a:ln>
            <a:noFill/>
          </a:ln>
        </p:spPr>
      </p:pic>
      <p:sp>
        <p:nvSpPr>
          <p:cNvPr id="312" name="Google Shape;312;p24"/>
          <p:cNvSpPr txBox="1"/>
          <p:nvPr/>
        </p:nvSpPr>
        <p:spPr>
          <a:xfrm>
            <a:off x="1873575" y="2241575"/>
            <a:ext cx="3882000" cy="354000"/>
          </a:xfrm>
          <a:prstGeom prst="rect">
            <a:avLst/>
          </a:prstGeom>
          <a:noFill/>
          <a:ln>
            <a:noFill/>
          </a:ln>
        </p:spPr>
        <p:txBody>
          <a:bodyPr anchorCtr="0" anchor="t" bIns="22850" lIns="22850" spcFirstLastPara="1" rIns="22850" wrap="square" tIns="22850">
            <a:spAutoFit/>
          </a:bodyPr>
          <a:lstStyle/>
          <a:p>
            <a:pPr indent="0" lvl="0" marL="0" rtl="0" algn="l">
              <a:spcBef>
                <a:spcPts val="0"/>
              </a:spcBef>
              <a:spcAft>
                <a:spcPts val="0"/>
              </a:spcAft>
              <a:buNone/>
            </a:pPr>
            <a:r>
              <a:rPr b="1" lang="en-US" sz="2000">
                <a:latin typeface="Montserrat"/>
                <a:ea typeface="Montserrat"/>
                <a:cs typeface="Montserrat"/>
                <a:sym typeface="Montserrat"/>
              </a:rPr>
              <a:t>TYPE 01</a:t>
            </a:r>
            <a:endParaRPr b="1" sz="2000">
              <a:latin typeface="Montserrat"/>
              <a:ea typeface="Montserrat"/>
              <a:cs typeface="Montserrat"/>
              <a:sym typeface="Montserrat"/>
            </a:endParaRPr>
          </a:p>
        </p:txBody>
      </p:sp>
      <p:sp>
        <p:nvSpPr>
          <p:cNvPr id="313" name="Google Shape;313;p24"/>
          <p:cNvSpPr txBox="1"/>
          <p:nvPr/>
        </p:nvSpPr>
        <p:spPr>
          <a:xfrm>
            <a:off x="1873575" y="2754300"/>
            <a:ext cx="3437100" cy="7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600">
                <a:latin typeface="Montserrat"/>
                <a:ea typeface="Montserrat"/>
                <a:cs typeface="Montserrat"/>
                <a:sym typeface="Montserrat"/>
              </a:rPr>
              <a:t>Number of Grouped Strips: </a:t>
            </a:r>
            <a:r>
              <a:rPr b="1" i="1" lang="en-US" sz="1600">
                <a:latin typeface="Montserrat"/>
                <a:ea typeface="Montserrat"/>
                <a:cs typeface="Montserrat"/>
                <a:sym typeface="Montserrat"/>
              </a:rPr>
              <a:t>21</a:t>
            </a:r>
            <a:endParaRPr b="1" i="1" sz="1600">
              <a:latin typeface="Montserrat"/>
              <a:ea typeface="Montserrat"/>
              <a:cs typeface="Montserrat"/>
              <a:sym typeface="Montserrat"/>
            </a:endParaRPr>
          </a:p>
          <a:p>
            <a:pPr indent="0" lvl="0" marL="0" rtl="0" algn="l">
              <a:spcBef>
                <a:spcPts val="0"/>
              </a:spcBef>
              <a:spcAft>
                <a:spcPts val="0"/>
              </a:spcAft>
              <a:buNone/>
            </a:pPr>
            <a:r>
              <a:rPr i="1" lang="en-US" sz="1600">
                <a:latin typeface="Montserrat"/>
                <a:ea typeface="Montserrat"/>
                <a:cs typeface="Montserrat"/>
                <a:sym typeface="Montserrat"/>
              </a:rPr>
              <a:t>Longest strip : </a:t>
            </a:r>
            <a:r>
              <a:rPr b="1" i="1" lang="en-US" sz="1600">
                <a:latin typeface="Montserrat"/>
                <a:ea typeface="Montserrat"/>
                <a:cs typeface="Montserrat"/>
                <a:sym typeface="Montserrat"/>
              </a:rPr>
              <a:t>5.3 m</a:t>
            </a:r>
            <a:endParaRPr b="1" i="1" sz="1600">
              <a:latin typeface="Montserrat"/>
              <a:ea typeface="Montserrat"/>
              <a:cs typeface="Montserrat"/>
              <a:sym typeface="Montserrat"/>
            </a:endParaRPr>
          </a:p>
        </p:txBody>
      </p:sp>
      <p:sp>
        <p:nvSpPr>
          <p:cNvPr id="314" name="Google Shape;314;p24"/>
          <p:cNvSpPr/>
          <p:nvPr/>
        </p:nvSpPr>
        <p:spPr>
          <a:xfrm>
            <a:off x="2005825" y="10114000"/>
            <a:ext cx="279000" cy="195000"/>
          </a:xfrm>
          <a:prstGeom prst="rect">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4"/>
          <p:cNvSpPr txBox="1"/>
          <p:nvPr/>
        </p:nvSpPr>
        <p:spPr>
          <a:xfrm>
            <a:off x="2544300" y="999595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600">
                <a:solidFill>
                  <a:schemeClr val="dk1"/>
                </a:solidFill>
                <a:latin typeface="Montserrat"/>
                <a:ea typeface="Montserrat"/>
                <a:cs typeface="Montserrat"/>
                <a:sym typeface="Montserrat"/>
              </a:rPr>
              <a:t>longest strips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25"/>
          <p:cNvPicPr preferRelativeResize="0"/>
          <p:nvPr/>
        </p:nvPicPr>
        <p:blipFill rotWithShape="1">
          <a:blip r:embed="rId3">
            <a:alphaModFix/>
          </a:blip>
          <a:srcRect b="11055" l="14289" r="28043" t="0"/>
          <a:stretch/>
        </p:blipFill>
        <p:spPr>
          <a:xfrm>
            <a:off x="564525" y="1828800"/>
            <a:ext cx="7909924" cy="9149626"/>
          </a:xfrm>
          <a:prstGeom prst="rect">
            <a:avLst/>
          </a:prstGeom>
          <a:noFill/>
          <a:ln>
            <a:noFill/>
          </a:ln>
        </p:spPr>
      </p:pic>
      <p:pic>
        <p:nvPicPr>
          <p:cNvPr id="321" name="Google Shape;321;p25"/>
          <p:cNvPicPr preferRelativeResize="0"/>
          <p:nvPr/>
        </p:nvPicPr>
        <p:blipFill>
          <a:blip r:embed="rId4">
            <a:alphaModFix/>
          </a:blip>
          <a:stretch>
            <a:fillRect/>
          </a:stretch>
        </p:blipFill>
        <p:spPr>
          <a:xfrm>
            <a:off x="20633850" y="12518225"/>
            <a:ext cx="3048000" cy="600087"/>
          </a:xfrm>
          <a:prstGeom prst="rect">
            <a:avLst/>
          </a:prstGeom>
          <a:noFill/>
          <a:ln>
            <a:noFill/>
          </a:ln>
        </p:spPr>
      </p:pic>
      <p:sp>
        <p:nvSpPr>
          <p:cNvPr id="322" name="Google Shape;322;p25"/>
          <p:cNvSpPr/>
          <p:nvPr/>
        </p:nvSpPr>
        <p:spPr>
          <a:xfrm>
            <a:off x="7114032" y="12737299"/>
            <a:ext cx="13083300" cy="457200"/>
          </a:xfrm>
          <a:prstGeom prst="rect">
            <a:avLst/>
          </a:prstGeom>
          <a:noFill/>
          <a:ln>
            <a:noFill/>
          </a:ln>
        </p:spPr>
        <p:txBody>
          <a:bodyPr anchorCtr="0" anchor="ctr" bIns="76200" lIns="76200" spcFirstLastPara="1" rIns="76200" wrap="square" tIns="76200">
            <a:noAutofit/>
          </a:bodyPr>
          <a:lstStyle/>
          <a:p>
            <a:pPr indent="0" lvl="0" marL="0" marR="0" rtl="0" algn="r">
              <a:lnSpc>
                <a:spcPct val="100000"/>
              </a:lnSpc>
              <a:spcBef>
                <a:spcPts val="0"/>
              </a:spcBef>
              <a:spcAft>
                <a:spcPts val="0"/>
              </a:spcAft>
              <a:buClr>
                <a:srgbClr val="000000"/>
              </a:buClr>
              <a:buSzPts val="1800"/>
              <a:buFont typeface="Open Sans"/>
              <a:buNone/>
            </a:pPr>
            <a:r>
              <a:rPr i="1" lang="en-US" sz="1600">
                <a:latin typeface="Open Sans"/>
                <a:ea typeface="Open Sans"/>
                <a:cs typeface="Open Sans"/>
                <a:sym typeface="Open Sans"/>
              </a:rPr>
              <a:t>SOFTer SKIN</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Amy Kim</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Andrea Najera</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Shamanth Thenkan</a:t>
            </a:r>
            <a:endParaRPr sz="1600"/>
          </a:p>
        </p:txBody>
      </p:sp>
      <p:sp>
        <p:nvSpPr>
          <p:cNvPr id="323" name="Google Shape;323;p25"/>
          <p:cNvSpPr txBox="1"/>
          <p:nvPr/>
        </p:nvSpPr>
        <p:spPr>
          <a:xfrm>
            <a:off x="564525" y="10978425"/>
            <a:ext cx="12178200" cy="27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2400">
                <a:latin typeface="Open Sans SemiBold"/>
                <a:ea typeface="Open Sans SemiBold"/>
                <a:cs typeface="Open Sans SemiBold"/>
                <a:sym typeface="Open Sans SemiBold"/>
              </a:rPr>
              <a:t>3 - STRIPPING FOR SOFTNESS</a:t>
            </a:r>
            <a:endParaRPr i="1" sz="2400">
              <a:latin typeface="Open Sans SemiBold"/>
              <a:ea typeface="Open Sans SemiBold"/>
              <a:cs typeface="Open Sans SemiBold"/>
              <a:sym typeface="Open Sans SemiBold"/>
            </a:endParaRPr>
          </a:p>
          <a:p>
            <a:pPr indent="0" lvl="0" marL="0" rtl="0" algn="l">
              <a:spcBef>
                <a:spcPts val="0"/>
              </a:spcBef>
              <a:spcAft>
                <a:spcPts val="0"/>
              </a:spcAft>
              <a:buNone/>
            </a:pPr>
            <a:r>
              <a:t/>
            </a:r>
            <a:endParaRPr i="1" sz="2400">
              <a:latin typeface="Open Sans SemiBold"/>
              <a:ea typeface="Open Sans SemiBold"/>
              <a:cs typeface="Open Sans SemiBold"/>
              <a:sym typeface="Open Sans SemiBold"/>
            </a:endParaRPr>
          </a:p>
          <a:p>
            <a:pPr indent="0" lvl="0" marL="0" rtl="0" algn="l">
              <a:spcBef>
                <a:spcPts val="0"/>
              </a:spcBef>
              <a:spcAft>
                <a:spcPts val="0"/>
              </a:spcAft>
              <a:buClr>
                <a:schemeClr val="dk1"/>
              </a:buClr>
              <a:buSzPts val="1100"/>
              <a:buFont typeface="Arial"/>
              <a:buNone/>
            </a:pPr>
            <a:r>
              <a:rPr i="1" lang="en-US" sz="2000">
                <a:solidFill>
                  <a:schemeClr val="dk1"/>
                </a:solidFill>
                <a:latin typeface="Montserrat"/>
                <a:ea typeface="Montserrat"/>
                <a:cs typeface="Montserrat"/>
                <a:sym typeface="Montserrat"/>
              </a:rPr>
              <a:t>Originally 200  strips, Type 2 groups the strips to 17 pieces. The longest strips are approximately 9.1 meters long. </a:t>
            </a:r>
            <a:endParaRPr i="1" sz="20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i="1" sz="2000">
              <a:latin typeface="Montserrat"/>
              <a:ea typeface="Montserrat"/>
              <a:cs typeface="Montserrat"/>
              <a:sym typeface="Montserrat"/>
            </a:endParaRPr>
          </a:p>
        </p:txBody>
      </p:sp>
      <p:pic>
        <p:nvPicPr>
          <p:cNvPr id="324" name="Google Shape;324;p25"/>
          <p:cNvPicPr preferRelativeResize="0"/>
          <p:nvPr/>
        </p:nvPicPr>
        <p:blipFill rotWithShape="1">
          <a:blip r:embed="rId5">
            <a:alphaModFix/>
          </a:blip>
          <a:srcRect b="0" l="0" r="0" t="0"/>
          <a:stretch/>
        </p:blipFill>
        <p:spPr>
          <a:xfrm>
            <a:off x="8229600" y="240200"/>
            <a:ext cx="12836621" cy="11410330"/>
          </a:xfrm>
          <a:prstGeom prst="rect">
            <a:avLst/>
          </a:prstGeom>
          <a:noFill/>
          <a:ln>
            <a:noFill/>
          </a:ln>
        </p:spPr>
      </p:pic>
      <p:sp>
        <p:nvSpPr>
          <p:cNvPr id="325" name="Google Shape;325;p25"/>
          <p:cNvSpPr txBox="1"/>
          <p:nvPr/>
        </p:nvSpPr>
        <p:spPr>
          <a:xfrm>
            <a:off x="1873575" y="2241575"/>
            <a:ext cx="3882000" cy="354000"/>
          </a:xfrm>
          <a:prstGeom prst="rect">
            <a:avLst/>
          </a:prstGeom>
          <a:noFill/>
          <a:ln>
            <a:noFill/>
          </a:ln>
        </p:spPr>
        <p:txBody>
          <a:bodyPr anchorCtr="0" anchor="t" bIns="22850" lIns="22850" spcFirstLastPara="1" rIns="22850" wrap="square" tIns="22850">
            <a:spAutoFit/>
          </a:bodyPr>
          <a:lstStyle/>
          <a:p>
            <a:pPr indent="0" lvl="0" marL="0" rtl="0" algn="l">
              <a:spcBef>
                <a:spcPts val="0"/>
              </a:spcBef>
              <a:spcAft>
                <a:spcPts val="0"/>
              </a:spcAft>
              <a:buNone/>
            </a:pPr>
            <a:r>
              <a:rPr b="1" lang="en-US" sz="2000">
                <a:latin typeface="Montserrat"/>
                <a:ea typeface="Montserrat"/>
                <a:cs typeface="Montserrat"/>
                <a:sym typeface="Montserrat"/>
              </a:rPr>
              <a:t>TYPE 02</a:t>
            </a:r>
            <a:endParaRPr b="1" sz="2000">
              <a:latin typeface="Montserrat"/>
              <a:ea typeface="Montserrat"/>
              <a:cs typeface="Montserrat"/>
              <a:sym typeface="Montserrat"/>
            </a:endParaRPr>
          </a:p>
        </p:txBody>
      </p:sp>
      <p:sp>
        <p:nvSpPr>
          <p:cNvPr id="326" name="Google Shape;326;p25"/>
          <p:cNvSpPr txBox="1"/>
          <p:nvPr/>
        </p:nvSpPr>
        <p:spPr>
          <a:xfrm>
            <a:off x="1873575" y="2754300"/>
            <a:ext cx="3437100" cy="7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600">
                <a:latin typeface="Montserrat"/>
                <a:ea typeface="Montserrat"/>
                <a:cs typeface="Montserrat"/>
                <a:sym typeface="Montserrat"/>
              </a:rPr>
              <a:t>Number of Grouped Strips: </a:t>
            </a:r>
            <a:r>
              <a:rPr b="1" i="1" lang="en-US" sz="1600">
                <a:latin typeface="Montserrat"/>
                <a:ea typeface="Montserrat"/>
                <a:cs typeface="Montserrat"/>
                <a:sym typeface="Montserrat"/>
              </a:rPr>
              <a:t>17</a:t>
            </a:r>
            <a:endParaRPr b="1" i="1" sz="1600">
              <a:latin typeface="Montserrat"/>
              <a:ea typeface="Montserrat"/>
              <a:cs typeface="Montserrat"/>
              <a:sym typeface="Montserrat"/>
            </a:endParaRPr>
          </a:p>
          <a:p>
            <a:pPr indent="0" lvl="0" marL="0" rtl="0" algn="l">
              <a:spcBef>
                <a:spcPts val="0"/>
              </a:spcBef>
              <a:spcAft>
                <a:spcPts val="0"/>
              </a:spcAft>
              <a:buNone/>
            </a:pPr>
            <a:r>
              <a:rPr i="1" lang="en-US" sz="1600">
                <a:latin typeface="Montserrat"/>
                <a:ea typeface="Montserrat"/>
                <a:cs typeface="Montserrat"/>
                <a:sym typeface="Montserrat"/>
              </a:rPr>
              <a:t>Longest strip : </a:t>
            </a:r>
            <a:r>
              <a:rPr b="1" i="1" lang="en-US" sz="1600">
                <a:latin typeface="Montserrat"/>
                <a:ea typeface="Montserrat"/>
                <a:cs typeface="Montserrat"/>
                <a:sym typeface="Montserrat"/>
              </a:rPr>
              <a:t>9.1 </a:t>
            </a:r>
            <a:r>
              <a:rPr b="1" i="1" lang="en-US" sz="1600">
                <a:latin typeface="Montserrat"/>
                <a:ea typeface="Montserrat"/>
                <a:cs typeface="Montserrat"/>
                <a:sym typeface="Montserrat"/>
              </a:rPr>
              <a:t>m</a:t>
            </a:r>
            <a:endParaRPr b="1" i="1" sz="1600">
              <a:latin typeface="Montserrat"/>
              <a:ea typeface="Montserrat"/>
              <a:cs typeface="Montserrat"/>
              <a:sym typeface="Montserrat"/>
            </a:endParaRPr>
          </a:p>
        </p:txBody>
      </p:sp>
      <p:sp>
        <p:nvSpPr>
          <p:cNvPr id="327" name="Google Shape;327;p25"/>
          <p:cNvSpPr/>
          <p:nvPr/>
        </p:nvSpPr>
        <p:spPr>
          <a:xfrm>
            <a:off x="2005825" y="10114000"/>
            <a:ext cx="279000" cy="195000"/>
          </a:xfrm>
          <a:prstGeom prst="rect">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5"/>
          <p:cNvSpPr txBox="1"/>
          <p:nvPr/>
        </p:nvSpPr>
        <p:spPr>
          <a:xfrm>
            <a:off x="2544300" y="999595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600">
                <a:solidFill>
                  <a:schemeClr val="dk1"/>
                </a:solidFill>
                <a:latin typeface="Montserrat"/>
                <a:ea typeface="Montserrat"/>
                <a:cs typeface="Montserrat"/>
                <a:sym typeface="Montserrat"/>
              </a:rPr>
              <a:t>longest strips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26"/>
          <p:cNvPicPr preferRelativeResize="0"/>
          <p:nvPr/>
        </p:nvPicPr>
        <p:blipFill rotWithShape="1">
          <a:blip r:embed="rId3">
            <a:alphaModFix/>
          </a:blip>
          <a:srcRect b="12831" l="17243" r="25086" t="0"/>
          <a:stretch/>
        </p:blipFill>
        <p:spPr>
          <a:xfrm>
            <a:off x="564525" y="1828800"/>
            <a:ext cx="7909924" cy="8967026"/>
          </a:xfrm>
          <a:prstGeom prst="rect">
            <a:avLst/>
          </a:prstGeom>
          <a:noFill/>
          <a:ln>
            <a:noFill/>
          </a:ln>
        </p:spPr>
      </p:pic>
      <p:pic>
        <p:nvPicPr>
          <p:cNvPr id="334" name="Google Shape;334;p26"/>
          <p:cNvPicPr preferRelativeResize="0"/>
          <p:nvPr/>
        </p:nvPicPr>
        <p:blipFill>
          <a:blip r:embed="rId4">
            <a:alphaModFix/>
          </a:blip>
          <a:stretch>
            <a:fillRect/>
          </a:stretch>
        </p:blipFill>
        <p:spPr>
          <a:xfrm>
            <a:off x="20633850" y="12518225"/>
            <a:ext cx="3048000" cy="600087"/>
          </a:xfrm>
          <a:prstGeom prst="rect">
            <a:avLst/>
          </a:prstGeom>
          <a:noFill/>
          <a:ln>
            <a:noFill/>
          </a:ln>
        </p:spPr>
      </p:pic>
      <p:sp>
        <p:nvSpPr>
          <p:cNvPr id="335" name="Google Shape;335;p26"/>
          <p:cNvSpPr/>
          <p:nvPr/>
        </p:nvSpPr>
        <p:spPr>
          <a:xfrm>
            <a:off x="7114032" y="12737299"/>
            <a:ext cx="13083300" cy="457200"/>
          </a:xfrm>
          <a:prstGeom prst="rect">
            <a:avLst/>
          </a:prstGeom>
          <a:noFill/>
          <a:ln>
            <a:noFill/>
          </a:ln>
        </p:spPr>
        <p:txBody>
          <a:bodyPr anchorCtr="0" anchor="ctr" bIns="76200" lIns="76200" spcFirstLastPara="1" rIns="76200" wrap="square" tIns="76200">
            <a:noAutofit/>
          </a:bodyPr>
          <a:lstStyle/>
          <a:p>
            <a:pPr indent="0" lvl="0" marL="0" marR="0" rtl="0" algn="r">
              <a:lnSpc>
                <a:spcPct val="100000"/>
              </a:lnSpc>
              <a:spcBef>
                <a:spcPts val="0"/>
              </a:spcBef>
              <a:spcAft>
                <a:spcPts val="0"/>
              </a:spcAft>
              <a:buClr>
                <a:srgbClr val="000000"/>
              </a:buClr>
              <a:buSzPts val="1800"/>
              <a:buFont typeface="Open Sans"/>
              <a:buNone/>
            </a:pPr>
            <a:r>
              <a:rPr i="1" lang="en-US" sz="1600">
                <a:latin typeface="Open Sans"/>
                <a:ea typeface="Open Sans"/>
                <a:cs typeface="Open Sans"/>
                <a:sym typeface="Open Sans"/>
              </a:rPr>
              <a:t>SOFTer SKIN</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Amy Kim</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Andrea Najera</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Shamanth Thenkan</a:t>
            </a:r>
            <a:endParaRPr sz="1600"/>
          </a:p>
        </p:txBody>
      </p:sp>
      <p:sp>
        <p:nvSpPr>
          <p:cNvPr id="336" name="Google Shape;336;p26"/>
          <p:cNvSpPr txBox="1"/>
          <p:nvPr/>
        </p:nvSpPr>
        <p:spPr>
          <a:xfrm>
            <a:off x="564525" y="10978425"/>
            <a:ext cx="12483300" cy="27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2400">
                <a:latin typeface="Open Sans SemiBold"/>
                <a:ea typeface="Open Sans SemiBold"/>
                <a:cs typeface="Open Sans SemiBold"/>
                <a:sym typeface="Open Sans SemiBold"/>
              </a:rPr>
              <a:t>3 - STRIPPING FOR SOFTNESS</a:t>
            </a:r>
            <a:endParaRPr i="1" sz="2400">
              <a:latin typeface="Open Sans SemiBold"/>
              <a:ea typeface="Open Sans SemiBold"/>
              <a:cs typeface="Open Sans SemiBold"/>
              <a:sym typeface="Open Sans SemiBold"/>
            </a:endParaRPr>
          </a:p>
          <a:p>
            <a:pPr indent="0" lvl="0" marL="0" rtl="0" algn="l">
              <a:spcBef>
                <a:spcPts val="0"/>
              </a:spcBef>
              <a:spcAft>
                <a:spcPts val="0"/>
              </a:spcAft>
              <a:buNone/>
            </a:pPr>
            <a:r>
              <a:t/>
            </a:r>
            <a:endParaRPr i="1" sz="2400">
              <a:latin typeface="Open Sans SemiBold"/>
              <a:ea typeface="Open Sans SemiBold"/>
              <a:cs typeface="Open Sans SemiBold"/>
              <a:sym typeface="Open Sans SemiBold"/>
            </a:endParaRPr>
          </a:p>
          <a:p>
            <a:pPr indent="0" lvl="0" marL="0" rtl="0" algn="l">
              <a:spcBef>
                <a:spcPts val="0"/>
              </a:spcBef>
              <a:spcAft>
                <a:spcPts val="0"/>
              </a:spcAft>
              <a:buClr>
                <a:schemeClr val="dk1"/>
              </a:buClr>
              <a:buSzPts val="1100"/>
              <a:buFont typeface="Arial"/>
              <a:buNone/>
            </a:pPr>
            <a:r>
              <a:rPr i="1" lang="en-US" sz="2000">
                <a:solidFill>
                  <a:schemeClr val="dk1"/>
                </a:solidFill>
                <a:latin typeface="Montserrat"/>
                <a:ea typeface="Montserrat"/>
                <a:cs typeface="Montserrat"/>
                <a:sym typeface="Montserrat"/>
              </a:rPr>
              <a:t>This type carries the lowest amount of strips of 176 strips. In the process of grouping them, it results in 17 groups., with the longest strip being shortest amongst three iterations. </a:t>
            </a:r>
            <a:endParaRPr i="1" sz="2000">
              <a:latin typeface="Montserrat"/>
              <a:ea typeface="Montserrat"/>
              <a:cs typeface="Montserrat"/>
              <a:sym typeface="Montserrat"/>
            </a:endParaRPr>
          </a:p>
        </p:txBody>
      </p:sp>
      <p:pic>
        <p:nvPicPr>
          <p:cNvPr id="337" name="Google Shape;337;p26"/>
          <p:cNvPicPr preferRelativeResize="0"/>
          <p:nvPr/>
        </p:nvPicPr>
        <p:blipFill rotWithShape="1">
          <a:blip r:embed="rId5">
            <a:alphaModFix/>
          </a:blip>
          <a:srcRect b="0" l="0" r="0" t="0"/>
          <a:stretch/>
        </p:blipFill>
        <p:spPr>
          <a:xfrm>
            <a:off x="8229600" y="240200"/>
            <a:ext cx="12836621" cy="11410330"/>
          </a:xfrm>
          <a:prstGeom prst="rect">
            <a:avLst/>
          </a:prstGeom>
          <a:noFill/>
          <a:ln>
            <a:noFill/>
          </a:ln>
        </p:spPr>
      </p:pic>
      <p:sp>
        <p:nvSpPr>
          <p:cNvPr id="338" name="Google Shape;338;p26"/>
          <p:cNvSpPr/>
          <p:nvPr/>
        </p:nvSpPr>
        <p:spPr>
          <a:xfrm>
            <a:off x="2005825" y="10114000"/>
            <a:ext cx="279000" cy="195000"/>
          </a:xfrm>
          <a:prstGeom prst="rect">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6"/>
          <p:cNvSpPr txBox="1"/>
          <p:nvPr/>
        </p:nvSpPr>
        <p:spPr>
          <a:xfrm>
            <a:off x="2544300" y="999595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600">
                <a:solidFill>
                  <a:schemeClr val="dk1"/>
                </a:solidFill>
                <a:latin typeface="Montserrat"/>
                <a:ea typeface="Montserrat"/>
                <a:cs typeface="Montserrat"/>
                <a:sym typeface="Montserrat"/>
              </a:rPr>
              <a:t>longest strips</a:t>
            </a:r>
            <a:endParaRPr/>
          </a:p>
        </p:txBody>
      </p:sp>
      <p:sp>
        <p:nvSpPr>
          <p:cNvPr id="340" name="Google Shape;340;p26"/>
          <p:cNvSpPr txBox="1"/>
          <p:nvPr/>
        </p:nvSpPr>
        <p:spPr>
          <a:xfrm>
            <a:off x="1873575" y="2241575"/>
            <a:ext cx="3882000" cy="354000"/>
          </a:xfrm>
          <a:prstGeom prst="rect">
            <a:avLst/>
          </a:prstGeom>
          <a:noFill/>
          <a:ln>
            <a:noFill/>
          </a:ln>
        </p:spPr>
        <p:txBody>
          <a:bodyPr anchorCtr="0" anchor="t" bIns="22850" lIns="22850" spcFirstLastPara="1" rIns="22850" wrap="square" tIns="22850">
            <a:spAutoFit/>
          </a:bodyPr>
          <a:lstStyle/>
          <a:p>
            <a:pPr indent="0" lvl="0" marL="0" rtl="0" algn="l">
              <a:spcBef>
                <a:spcPts val="0"/>
              </a:spcBef>
              <a:spcAft>
                <a:spcPts val="0"/>
              </a:spcAft>
              <a:buNone/>
            </a:pPr>
            <a:r>
              <a:rPr b="1" lang="en-US" sz="2000">
                <a:latin typeface="Montserrat"/>
                <a:ea typeface="Montserrat"/>
                <a:cs typeface="Montserrat"/>
                <a:sym typeface="Montserrat"/>
              </a:rPr>
              <a:t>TYPE 03</a:t>
            </a:r>
            <a:endParaRPr b="1" sz="2000">
              <a:latin typeface="Montserrat"/>
              <a:ea typeface="Montserrat"/>
              <a:cs typeface="Montserrat"/>
              <a:sym typeface="Montserrat"/>
            </a:endParaRPr>
          </a:p>
        </p:txBody>
      </p:sp>
      <p:sp>
        <p:nvSpPr>
          <p:cNvPr id="341" name="Google Shape;341;p26"/>
          <p:cNvSpPr txBox="1"/>
          <p:nvPr/>
        </p:nvSpPr>
        <p:spPr>
          <a:xfrm>
            <a:off x="1873575" y="2754300"/>
            <a:ext cx="3437100" cy="7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600">
                <a:latin typeface="Montserrat"/>
                <a:ea typeface="Montserrat"/>
                <a:cs typeface="Montserrat"/>
                <a:sym typeface="Montserrat"/>
              </a:rPr>
              <a:t>Number of Grouped Strips: </a:t>
            </a:r>
            <a:r>
              <a:rPr b="1" i="1" lang="en-US" sz="1600">
                <a:latin typeface="Montserrat"/>
                <a:ea typeface="Montserrat"/>
                <a:cs typeface="Montserrat"/>
                <a:sym typeface="Montserrat"/>
              </a:rPr>
              <a:t>17</a:t>
            </a:r>
            <a:endParaRPr b="1" i="1" sz="1600">
              <a:latin typeface="Montserrat"/>
              <a:ea typeface="Montserrat"/>
              <a:cs typeface="Montserrat"/>
              <a:sym typeface="Montserrat"/>
            </a:endParaRPr>
          </a:p>
          <a:p>
            <a:pPr indent="0" lvl="0" marL="0" rtl="0" algn="l">
              <a:spcBef>
                <a:spcPts val="0"/>
              </a:spcBef>
              <a:spcAft>
                <a:spcPts val="0"/>
              </a:spcAft>
              <a:buNone/>
            </a:pPr>
            <a:r>
              <a:rPr i="1" lang="en-US" sz="1600">
                <a:latin typeface="Montserrat"/>
                <a:ea typeface="Montserrat"/>
                <a:cs typeface="Montserrat"/>
                <a:sym typeface="Montserrat"/>
              </a:rPr>
              <a:t>Longest strip : </a:t>
            </a:r>
            <a:r>
              <a:rPr b="1" i="1" lang="en-US" sz="1600">
                <a:latin typeface="Montserrat"/>
                <a:ea typeface="Montserrat"/>
                <a:cs typeface="Montserrat"/>
                <a:sym typeface="Montserrat"/>
              </a:rPr>
              <a:t>2.0</a:t>
            </a:r>
            <a:r>
              <a:rPr b="1" i="1" lang="en-US" sz="1600">
                <a:latin typeface="Montserrat"/>
                <a:ea typeface="Montserrat"/>
                <a:cs typeface="Montserrat"/>
                <a:sym typeface="Montserrat"/>
              </a:rPr>
              <a:t> m</a:t>
            </a:r>
            <a:endParaRPr b="1" i="1" sz="1600">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27"/>
          <p:cNvPicPr preferRelativeResize="0"/>
          <p:nvPr/>
        </p:nvPicPr>
        <p:blipFill rotWithShape="1">
          <a:blip r:embed="rId3">
            <a:alphaModFix/>
          </a:blip>
          <a:srcRect b="0" l="18297" r="25522" t="0"/>
          <a:stretch/>
        </p:blipFill>
        <p:spPr>
          <a:xfrm>
            <a:off x="1481100" y="1964625"/>
            <a:ext cx="7171876" cy="9574625"/>
          </a:xfrm>
          <a:prstGeom prst="rect">
            <a:avLst/>
          </a:prstGeom>
          <a:noFill/>
          <a:ln>
            <a:noFill/>
          </a:ln>
        </p:spPr>
      </p:pic>
      <p:pic>
        <p:nvPicPr>
          <p:cNvPr id="347" name="Google Shape;347;p27"/>
          <p:cNvPicPr preferRelativeResize="0"/>
          <p:nvPr/>
        </p:nvPicPr>
        <p:blipFill rotWithShape="1">
          <a:blip r:embed="rId4">
            <a:alphaModFix/>
          </a:blip>
          <a:srcRect b="0" l="24395" r="24395" t="0"/>
          <a:stretch/>
        </p:blipFill>
        <p:spPr>
          <a:xfrm>
            <a:off x="9184425" y="1964625"/>
            <a:ext cx="6537288" cy="9574598"/>
          </a:xfrm>
          <a:prstGeom prst="rect">
            <a:avLst/>
          </a:prstGeom>
          <a:noFill/>
          <a:ln>
            <a:noFill/>
          </a:ln>
        </p:spPr>
      </p:pic>
      <p:pic>
        <p:nvPicPr>
          <p:cNvPr id="348" name="Google Shape;348;p27"/>
          <p:cNvPicPr preferRelativeResize="0"/>
          <p:nvPr/>
        </p:nvPicPr>
        <p:blipFill rotWithShape="1">
          <a:blip r:embed="rId5">
            <a:alphaModFix/>
          </a:blip>
          <a:srcRect b="0" l="16825" r="26994" t="0"/>
          <a:stretch/>
        </p:blipFill>
        <p:spPr>
          <a:xfrm>
            <a:off x="15731023" y="1964625"/>
            <a:ext cx="7171876" cy="9574625"/>
          </a:xfrm>
          <a:prstGeom prst="rect">
            <a:avLst/>
          </a:prstGeom>
          <a:noFill/>
          <a:ln>
            <a:noFill/>
          </a:ln>
        </p:spPr>
      </p:pic>
      <p:pic>
        <p:nvPicPr>
          <p:cNvPr id="349" name="Google Shape;349;p27"/>
          <p:cNvPicPr preferRelativeResize="0"/>
          <p:nvPr/>
        </p:nvPicPr>
        <p:blipFill>
          <a:blip r:embed="rId6">
            <a:alphaModFix/>
          </a:blip>
          <a:stretch>
            <a:fillRect/>
          </a:stretch>
        </p:blipFill>
        <p:spPr>
          <a:xfrm>
            <a:off x="20633850" y="12518225"/>
            <a:ext cx="3048000" cy="600087"/>
          </a:xfrm>
          <a:prstGeom prst="rect">
            <a:avLst/>
          </a:prstGeom>
          <a:noFill/>
          <a:ln>
            <a:noFill/>
          </a:ln>
        </p:spPr>
      </p:pic>
      <p:sp>
        <p:nvSpPr>
          <p:cNvPr id="350" name="Google Shape;350;p27"/>
          <p:cNvSpPr/>
          <p:nvPr/>
        </p:nvSpPr>
        <p:spPr>
          <a:xfrm>
            <a:off x="7114032" y="12737299"/>
            <a:ext cx="13083300" cy="457200"/>
          </a:xfrm>
          <a:prstGeom prst="rect">
            <a:avLst/>
          </a:prstGeom>
          <a:noFill/>
          <a:ln>
            <a:noFill/>
          </a:ln>
        </p:spPr>
        <p:txBody>
          <a:bodyPr anchorCtr="0" anchor="ctr" bIns="76200" lIns="76200" spcFirstLastPara="1" rIns="76200" wrap="square" tIns="76200">
            <a:noAutofit/>
          </a:bodyPr>
          <a:lstStyle/>
          <a:p>
            <a:pPr indent="0" lvl="0" marL="0" marR="0" rtl="0" algn="r">
              <a:lnSpc>
                <a:spcPct val="100000"/>
              </a:lnSpc>
              <a:spcBef>
                <a:spcPts val="0"/>
              </a:spcBef>
              <a:spcAft>
                <a:spcPts val="0"/>
              </a:spcAft>
              <a:buClr>
                <a:srgbClr val="000000"/>
              </a:buClr>
              <a:buSzPts val="1800"/>
              <a:buFont typeface="Open Sans"/>
              <a:buNone/>
            </a:pPr>
            <a:r>
              <a:rPr i="1" lang="en-US" sz="1600">
                <a:latin typeface="Open Sans"/>
                <a:ea typeface="Open Sans"/>
                <a:cs typeface="Open Sans"/>
                <a:sym typeface="Open Sans"/>
              </a:rPr>
              <a:t>SOFTer SKIN</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Amy Kim</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Andrea Najera</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Shamanth Thenkan</a:t>
            </a:r>
            <a:endParaRPr sz="1600"/>
          </a:p>
        </p:txBody>
      </p:sp>
      <p:sp>
        <p:nvSpPr>
          <p:cNvPr id="351" name="Google Shape;351;p27"/>
          <p:cNvSpPr txBox="1"/>
          <p:nvPr/>
        </p:nvSpPr>
        <p:spPr>
          <a:xfrm>
            <a:off x="564525" y="10978425"/>
            <a:ext cx="12483300" cy="27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2400">
                <a:latin typeface="Open Sans SemiBold"/>
                <a:ea typeface="Open Sans SemiBold"/>
                <a:cs typeface="Open Sans SemiBold"/>
                <a:sym typeface="Open Sans SemiBold"/>
              </a:rPr>
              <a:t>4</a:t>
            </a:r>
            <a:r>
              <a:rPr i="1" lang="en-US" sz="2400">
                <a:latin typeface="Open Sans SemiBold"/>
                <a:ea typeface="Open Sans SemiBold"/>
                <a:cs typeface="Open Sans SemiBold"/>
                <a:sym typeface="Open Sans SemiBold"/>
              </a:rPr>
              <a:t> - STRIPPING TYPE 02 </a:t>
            </a:r>
            <a:endParaRPr i="1" sz="2400">
              <a:latin typeface="Open Sans SemiBold"/>
              <a:ea typeface="Open Sans SemiBold"/>
              <a:cs typeface="Open Sans SemiBold"/>
              <a:sym typeface="Open Sans SemiBold"/>
            </a:endParaRPr>
          </a:p>
          <a:p>
            <a:pPr indent="0" lvl="0" marL="0" rtl="0" algn="l">
              <a:spcBef>
                <a:spcPts val="0"/>
              </a:spcBef>
              <a:spcAft>
                <a:spcPts val="0"/>
              </a:spcAft>
              <a:buClr>
                <a:schemeClr val="dk1"/>
              </a:buClr>
              <a:buSzPts val="1100"/>
              <a:buFont typeface="Arial"/>
              <a:buNone/>
            </a:pPr>
            <a:r>
              <a:t/>
            </a:r>
            <a:endParaRPr i="1" sz="2400">
              <a:latin typeface="Open Sans SemiBold"/>
              <a:ea typeface="Open Sans SemiBold"/>
              <a:cs typeface="Open Sans SemiBold"/>
              <a:sym typeface="Open Sans SemiBold"/>
            </a:endParaRPr>
          </a:p>
          <a:p>
            <a:pPr indent="0" lvl="0" marL="0" rtl="0" algn="l">
              <a:spcBef>
                <a:spcPts val="0"/>
              </a:spcBef>
              <a:spcAft>
                <a:spcPts val="0"/>
              </a:spcAft>
              <a:buClr>
                <a:schemeClr val="dk1"/>
              </a:buClr>
              <a:buSzPts val="1100"/>
              <a:buFont typeface="Arial"/>
              <a:buNone/>
            </a:pPr>
            <a:r>
              <a:rPr i="1" lang="en-US" sz="2000">
                <a:latin typeface="Montserrat"/>
                <a:ea typeface="Montserrat"/>
                <a:cs typeface="Montserrat"/>
                <a:sym typeface="Montserrat"/>
              </a:rPr>
              <a:t>We chose Type 02 to move forward because of its aesthetics. The fluidity is a result of long strips (maximum of 9.1m)  which implied that we will have to use a more flexible material.  We were leaning towards the use of fabric. </a:t>
            </a:r>
            <a:endParaRPr i="1" sz="2000">
              <a:latin typeface="Montserrat"/>
              <a:ea typeface="Montserrat"/>
              <a:cs typeface="Montserrat"/>
              <a:sym typeface="Montserrat"/>
            </a:endParaRPr>
          </a:p>
        </p:txBody>
      </p:sp>
      <p:sp>
        <p:nvSpPr>
          <p:cNvPr id="352" name="Google Shape;352;p27"/>
          <p:cNvSpPr txBox="1"/>
          <p:nvPr/>
        </p:nvSpPr>
        <p:spPr>
          <a:xfrm>
            <a:off x="1873575" y="2241575"/>
            <a:ext cx="3882000" cy="354000"/>
          </a:xfrm>
          <a:prstGeom prst="rect">
            <a:avLst/>
          </a:prstGeom>
          <a:noFill/>
          <a:ln>
            <a:noFill/>
          </a:ln>
        </p:spPr>
        <p:txBody>
          <a:bodyPr anchorCtr="0" anchor="t" bIns="22850" lIns="22850" spcFirstLastPara="1" rIns="22850" wrap="square" tIns="22850">
            <a:spAutoFit/>
          </a:bodyPr>
          <a:lstStyle/>
          <a:p>
            <a:pPr indent="0" lvl="0" marL="0" rtl="0" algn="l">
              <a:spcBef>
                <a:spcPts val="0"/>
              </a:spcBef>
              <a:spcAft>
                <a:spcPts val="0"/>
              </a:spcAft>
              <a:buNone/>
            </a:pPr>
            <a:r>
              <a:rPr b="1" lang="en-US" sz="2000">
                <a:latin typeface="Montserrat"/>
                <a:ea typeface="Montserrat"/>
                <a:cs typeface="Montserrat"/>
                <a:sym typeface="Montserrat"/>
              </a:rPr>
              <a:t>DECIDED </a:t>
            </a:r>
            <a:endParaRPr b="1" sz="2000">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p28"/>
          <p:cNvPicPr preferRelativeResize="0"/>
          <p:nvPr/>
        </p:nvPicPr>
        <p:blipFill rotWithShape="1">
          <a:blip r:embed="rId3">
            <a:alphaModFix/>
          </a:blip>
          <a:srcRect b="8432" l="11045" r="14121" t="2242"/>
          <a:stretch/>
        </p:blipFill>
        <p:spPr>
          <a:xfrm>
            <a:off x="0" y="0"/>
            <a:ext cx="14465720" cy="13809601"/>
          </a:xfrm>
          <a:prstGeom prst="rect">
            <a:avLst/>
          </a:prstGeom>
          <a:noFill/>
          <a:ln>
            <a:noFill/>
          </a:ln>
        </p:spPr>
      </p:pic>
      <p:sp>
        <p:nvSpPr>
          <p:cNvPr id="358" name="Google Shape;358;p28"/>
          <p:cNvSpPr/>
          <p:nvPr/>
        </p:nvSpPr>
        <p:spPr>
          <a:xfrm>
            <a:off x="4437325" y="2488000"/>
            <a:ext cx="177300" cy="1773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8"/>
          <p:cNvSpPr/>
          <p:nvPr/>
        </p:nvSpPr>
        <p:spPr>
          <a:xfrm>
            <a:off x="2694250" y="3088075"/>
            <a:ext cx="177300" cy="1773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8"/>
          <p:cNvSpPr/>
          <p:nvPr/>
        </p:nvSpPr>
        <p:spPr>
          <a:xfrm>
            <a:off x="1398850" y="4697800"/>
            <a:ext cx="177300" cy="1773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8"/>
          <p:cNvSpPr/>
          <p:nvPr/>
        </p:nvSpPr>
        <p:spPr>
          <a:xfrm>
            <a:off x="1029350" y="6574225"/>
            <a:ext cx="177300" cy="1773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8"/>
          <p:cNvSpPr/>
          <p:nvPr/>
        </p:nvSpPr>
        <p:spPr>
          <a:xfrm>
            <a:off x="1646500" y="8164900"/>
            <a:ext cx="177300" cy="1773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8"/>
          <p:cNvSpPr/>
          <p:nvPr/>
        </p:nvSpPr>
        <p:spPr>
          <a:xfrm>
            <a:off x="2275150" y="9346000"/>
            <a:ext cx="177300" cy="1773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8"/>
          <p:cNvSpPr/>
          <p:nvPr/>
        </p:nvSpPr>
        <p:spPr>
          <a:xfrm>
            <a:off x="11209600" y="5621725"/>
            <a:ext cx="177300" cy="1773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8"/>
          <p:cNvSpPr/>
          <p:nvPr/>
        </p:nvSpPr>
        <p:spPr>
          <a:xfrm>
            <a:off x="10990525" y="6396925"/>
            <a:ext cx="177300" cy="1773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8"/>
          <p:cNvSpPr/>
          <p:nvPr/>
        </p:nvSpPr>
        <p:spPr>
          <a:xfrm>
            <a:off x="9904675" y="8606725"/>
            <a:ext cx="177300" cy="1773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8"/>
          <p:cNvSpPr/>
          <p:nvPr/>
        </p:nvSpPr>
        <p:spPr>
          <a:xfrm>
            <a:off x="9266500" y="9121075"/>
            <a:ext cx="177300" cy="1773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8"/>
          <p:cNvSpPr txBox="1"/>
          <p:nvPr/>
        </p:nvSpPr>
        <p:spPr>
          <a:xfrm>
            <a:off x="14812700" y="2665300"/>
            <a:ext cx="6684000" cy="44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3200">
                <a:solidFill>
                  <a:srgbClr val="76A5AF"/>
                </a:solidFill>
                <a:latin typeface="Montserrat"/>
                <a:ea typeface="Montserrat"/>
                <a:cs typeface="Montserrat"/>
                <a:sym typeface="Montserrat"/>
              </a:rPr>
              <a:t>Smooth &amp; </a:t>
            </a:r>
            <a:r>
              <a:rPr i="1" lang="en-US" sz="3200">
                <a:solidFill>
                  <a:srgbClr val="76A5AF"/>
                </a:solidFill>
                <a:latin typeface="Montserrat"/>
                <a:ea typeface="Montserrat"/>
                <a:cs typeface="Montserrat"/>
                <a:sym typeface="Montserrat"/>
              </a:rPr>
              <a:t>relaxed skin</a:t>
            </a:r>
            <a:endParaRPr i="1" sz="3200">
              <a:solidFill>
                <a:srgbClr val="76A5AF"/>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pic>
        <p:nvPicPr>
          <p:cNvPr id="373" name="Google Shape;373;p29"/>
          <p:cNvPicPr preferRelativeResize="0"/>
          <p:nvPr/>
        </p:nvPicPr>
        <p:blipFill rotWithShape="1">
          <a:blip r:embed="rId3">
            <a:alphaModFix/>
          </a:blip>
          <a:srcRect b="20560" l="22363" r="15081" t="16888"/>
          <a:stretch/>
        </p:blipFill>
        <p:spPr>
          <a:xfrm>
            <a:off x="0" y="-1"/>
            <a:ext cx="17150536" cy="13716002"/>
          </a:xfrm>
          <a:prstGeom prst="rect">
            <a:avLst/>
          </a:prstGeom>
          <a:noFill/>
          <a:ln>
            <a:noFill/>
          </a:ln>
        </p:spPr>
      </p:pic>
      <p:sp>
        <p:nvSpPr>
          <p:cNvPr id="374" name="Google Shape;374;p29"/>
          <p:cNvSpPr/>
          <p:nvPr/>
        </p:nvSpPr>
        <p:spPr>
          <a:xfrm>
            <a:off x="6020775" y="1422850"/>
            <a:ext cx="177300" cy="1773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9"/>
          <p:cNvSpPr/>
          <p:nvPr/>
        </p:nvSpPr>
        <p:spPr>
          <a:xfrm>
            <a:off x="2306025" y="3861250"/>
            <a:ext cx="177300" cy="1773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9"/>
          <p:cNvSpPr/>
          <p:nvPr/>
        </p:nvSpPr>
        <p:spPr>
          <a:xfrm>
            <a:off x="1286850" y="6223450"/>
            <a:ext cx="177300" cy="1773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9"/>
          <p:cNvSpPr/>
          <p:nvPr/>
        </p:nvSpPr>
        <p:spPr>
          <a:xfrm>
            <a:off x="1464150" y="8280850"/>
            <a:ext cx="177300" cy="1773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9"/>
          <p:cNvSpPr/>
          <p:nvPr/>
        </p:nvSpPr>
        <p:spPr>
          <a:xfrm>
            <a:off x="1641450" y="9852475"/>
            <a:ext cx="177300" cy="1773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9"/>
          <p:cNvSpPr/>
          <p:nvPr/>
        </p:nvSpPr>
        <p:spPr>
          <a:xfrm>
            <a:off x="11318850" y="5232850"/>
            <a:ext cx="177300" cy="1773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9"/>
          <p:cNvSpPr/>
          <p:nvPr/>
        </p:nvSpPr>
        <p:spPr>
          <a:xfrm>
            <a:off x="10909275" y="6271075"/>
            <a:ext cx="177300" cy="1773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9"/>
          <p:cNvSpPr/>
          <p:nvPr/>
        </p:nvSpPr>
        <p:spPr>
          <a:xfrm>
            <a:off x="10099650" y="8214175"/>
            <a:ext cx="177300" cy="1773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9"/>
          <p:cNvSpPr/>
          <p:nvPr/>
        </p:nvSpPr>
        <p:spPr>
          <a:xfrm>
            <a:off x="9356700" y="8871400"/>
            <a:ext cx="177300" cy="1773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9"/>
          <p:cNvSpPr/>
          <p:nvPr/>
        </p:nvSpPr>
        <p:spPr>
          <a:xfrm>
            <a:off x="4115775" y="1994350"/>
            <a:ext cx="177300" cy="1773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9"/>
          <p:cNvSpPr txBox="1"/>
          <p:nvPr/>
        </p:nvSpPr>
        <p:spPr>
          <a:xfrm>
            <a:off x="17150525" y="4286350"/>
            <a:ext cx="6699900" cy="41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3200">
                <a:solidFill>
                  <a:srgbClr val="76A5AF"/>
                </a:solidFill>
                <a:latin typeface="Montserrat"/>
                <a:ea typeface="Montserrat"/>
                <a:cs typeface="Montserrat"/>
                <a:sym typeface="Montserrat"/>
              </a:rPr>
              <a:t>with regular moisturization</a:t>
            </a:r>
            <a:endParaRPr i="1" sz="3200">
              <a:solidFill>
                <a:srgbClr val="76A5AF"/>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pic>
        <p:nvPicPr>
          <p:cNvPr id="389" name="Google Shape;389;p30"/>
          <p:cNvPicPr preferRelativeResize="0"/>
          <p:nvPr/>
        </p:nvPicPr>
        <p:blipFill rotWithShape="1">
          <a:blip r:embed="rId3">
            <a:alphaModFix/>
          </a:blip>
          <a:srcRect b="18842" l="21716" r="16217" t="6885"/>
          <a:stretch/>
        </p:blipFill>
        <p:spPr>
          <a:xfrm>
            <a:off x="0" y="0"/>
            <a:ext cx="14331796" cy="13716002"/>
          </a:xfrm>
          <a:prstGeom prst="rect">
            <a:avLst/>
          </a:prstGeom>
          <a:noFill/>
          <a:ln>
            <a:noFill/>
          </a:ln>
        </p:spPr>
      </p:pic>
      <p:sp>
        <p:nvSpPr>
          <p:cNvPr id="390" name="Google Shape;390;p30"/>
          <p:cNvSpPr/>
          <p:nvPr/>
        </p:nvSpPr>
        <p:spPr>
          <a:xfrm>
            <a:off x="9849825" y="2384875"/>
            <a:ext cx="177300" cy="1773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0"/>
          <p:cNvSpPr/>
          <p:nvPr/>
        </p:nvSpPr>
        <p:spPr>
          <a:xfrm>
            <a:off x="11480250" y="3660550"/>
            <a:ext cx="177300" cy="1773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0"/>
          <p:cNvSpPr/>
          <p:nvPr/>
        </p:nvSpPr>
        <p:spPr>
          <a:xfrm>
            <a:off x="13110675" y="4980575"/>
            <a:ext cx="177300" cy="1773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0"/>
          <p:cNvSpPr/>
          <p:nvPr/>
        </p:nvSpPr>
        <p:spPr>
          <a:xfrm>
            <a:off x="13573450" y="6551850"/>
            <a:ext cx="177300" cy="1773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0"/>
          <p:cNvSpPr/>
          <p:nvPr/>
        </p:nvSpPr>
        <p:spPr>
          <a:xfrm>
            <a:off x="13208550" y="8256175"/>
            <a:ext cx="177300" cy="1773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0"/>
          <p:cNvSpPr/>
          <p:nvPr/>
        </p:nvSpPr>
        <p:spPr>
          <a:xfrm>
            <a:off x="12799325" y="9768350"/>
            <a:ext cx="177300" cy="1773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0"/>
          <p:cNvSpPr/>
          <p:nvPr/>
        </p:nvSpPr>
        <p:spPr>
          <a:xfrm>
            <a:off x="2694275" y="6018800"/>
            <a:ext cx="177300" cy="1773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0"/>
          <p:cNvSpPr/>
          <p:nvPr/>
        </p:nvSpPr>
        <p:spPr>
          <a:xfrm>
            <a:off x="2871575" y="7043225"/>
            <a:ext cx="177300" cy="1773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0"/>
          <p:cNvSpPr/>
          <p:nvPr/>
        </p:nvSpPr>
        <p:spPr>
          <a:xfrm>
            <a:off x="3600400" y="8747550"/>
            <a:ext cx="177300" cy="1773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0"/>
          <p:cNvSpPr/>
          <p:nvPr/>
        </p:nvSpPr>
        <p:spPr>
          <a:xfrm>
            <a:off x="4211000" y="9505925"/>
            <a:ext cx="177300" cy="1773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0"/>
          <p:cNvSpPr txBox="1"/>
          <p:nvPr/>
        </p:nvSpPr>
        <p:spPr>
          <a:xfrm>
            <a:off x="18447125" y="6579475"/>
            <a:ext cx="4629900" cy="263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3200">
                <a:solidFill>
                  <a:srgbClr val="76A5AF"/>
                </a:solidFill>
                <a:latin typeface="Montserrat"/>
                <a:ea typeface="Montserrat"/>
                <a:cs typeface="Montserrat"/>
                <a:sym typeface="Montserrat"/>
              </a:rPr>
              <a:t>wrinkle free</a:t>
            </a:r>
            <a:endParaRPr i="1" sz="3200">
              <a:solidFill>
                <a:srgbClr val="76A5AF"/>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1"/>
          <p:cNvSpPr/>
          <p:nvPr/>
        </p:nvSpPr>
        <p:spPr>
          <a:xfrm>
            <a:off x="585025" y="535850"/>
            <a:ext cx="23228700" cy="10029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p>
        </p:txBody>
      </p:sp>
      <p:pic>
        <p:nvPicPr>
          <p:cNvPr id="406" name="Google Shape;406;p31"/>
          <p:cNvPicPr preferRelativeResize="0"/>
          <p:nvPr/>
        </p:nvPicPr>
        <p:blipFill>
          <a:blip r:embed="rId3">
            <a:alphaModFix/>
          </a:blip>
          <a:stretch>
            <a:fillRect/>
          </a:stretch>
        </p:blipFill>
        <p:spPr>
          <a:xfrm>
            <a:off x="20633850" y="12518225"/>
            <a:ext cx="3048000" cy="600087"/>
          </a:xfrm>
          <a:prstGeom prst="rect">
            <a:avLst/>
          </a:prstGeom>
          <a:noFill/>
          <a:ln>
            <a:noFill/>
          </a:ln>
        </p:spPr>
      </p:pic>
      <p:sp>
        <p:nvSpPr>
          <p:cNvPr id="407" name="Google Shape;407;p31"/>
          <p:cNvSpPr/>
          <p:nvPr/>
        </p:nvSpPr>
        <p:spPr>
          <a:xfrm>
            <a:off x="7114032" y="12737299"/>
            <a:ext cx="13083300" cy="457200"/>
          </a:xfrm>
          <a:prstGeom prst="rect">
            <a:avLst/>
          </a:prstGeom>
          <a:noFill/>
          <a:ln>
            <a:noFill/>
          </a:ln>
        </p:spPr>
        <p:txBody>
          <a:bodyPr anchorCtr="0" anchor="ctr" bIns="76200" lIns="76200" spcFirstLastPara="1" rIns="76200" wrap="square" tIns="76200">
            <a:noAutofit/>
          </a:bodyPr>
          <a:lstStyle/>
          <a:p>
            <a:pPr indent="0" lvl="0" marL="0" marR="0" rtl="0" algn="r">
              <a:lnSpc>
                <a:spcPct val="100000"/>
              </a:lnSpc>
              <a:spcBef>
                <a:spcPts val="0"/>
              </a:spcBef>
              <a:spcAft>
                <a:spcPts val="0"/>
              </a:spcAft>
              <a:buClr>
                <a:srgbClr val="000000"/>
              </a:buClr>
              <a:buSzPts val="1800"/>
              <a:buFont typeface="Open Sans"/>
              <a:buNone/>
            </a:pPr>
            <a:r>
              <a:rPr i="1" lang="en-US" sz="1600">
                <a:latin typeface="Open Sans"/>
                <a:ea typeface="Open Sans"/>
                <a:cs typeface="Open Sans"/>
                <a:sym typeface="Open Sans"/>
              </a:rPr>
              <a:t>SOFTer SKIN</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Amy Kim</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Andrea Najera</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Shamanth Thenkan</a:t>
            </a:r>
            <a:endParaRPr sz="1600"/>
          </a:p>
        </p:txBody>
      </p:sp>
      <p:sp>
        <p:nvSpPr>
          <p:cNvPr id="408" name="Google Shape;408;p31"/>
          <p:cNvSpPr txBox="1"/>
          <p:nvPr/>
        </p:nvSpPr>
        <p:spPr>
          <a:xfrm>
            <a:off x="564525" y="10978425"/>
            <a:ext cx="12483300" cy="27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2400">
                <a:latin typeface="Open Sans SemiBold"/>
                <a:ea typeface="Open Sans SemiBold"/>
                <a:cs typeface="Open Sans SemiBold"/>
                <a:sym typeface="Open Sans SemiBold"/>
              </a:rPr>
              <a:t>4 - FABRICATION</a:t>
            </a:r>
            <a:endParaRPr i="1" sz="2400">
              <a:latin typeface="Open Sans SemiBold"/>
              <a:ea typeface="Open Sans SemiBold"/>
              <a:cs typeface="Open Sans SemiBold"/>
              <a:sym typeface="Open Sans SemiBold"/>
            </a:endParaRPr>
          </a:p>
          <a:p>
            <a:pPr indent="0" lvl="0" marL="0" rtl="0" algn="l">
              <a:spcBef>
                <a:spcPts val="0"/>
              </a:spcBef>
              <a:spcAft>
                <a:spcPts val="0"/>
              </a:spcAft>
              <a:buNone/>
            </a:pPr>
            <a:r>
              <a:t/>
            </a:r>
            <a:endParaRPr i="1" sz="2400">
              <a:latin typeface="Open Sans SemiBold"/>
              <a:ea typeface="Open Sans SemiBold"/>
              <a:cs typeface="Open Sans SemiBold"/>
              <a:sym typeface="Open Sans SemiBold"/>
            </a:endParaRPr>
          </a:p>
          <a:p>
            <a:pPr indent="0" lvl="0" marL="0" rtl="0" algn="l">
              <a:spcBef>
                <a:spcPts val="0"/>
              </a:spcBef>
              <a:spcAft>
                <a:spcPts val="0"/>
              </a:spcAft>
              <a:buClr>
                <a:schemeClr val="dk1"/>
              </a:buClr>
              <a:buSzPts val="1100"/>
              <a:buFont typeface="Arial"/>
              <a:buNone/>
            </a:pPr>
            <a:r>
              <a:rPr i="1" lang="en-US" sz="2000">
                <a:solidFill>
                  <a:schemeClr val="dk1"/>
                </a:solidFill>
                <a:latin typeface="Montserrat"/>
                <a:ea typeface="Montserrat"/>
                <a:cs typeface="Montserrat"/>
                <a:sym typeface="Montserrat"/>
              </a:rPr>
              <a:t>Surface-to-solid  mesh geometries provided more options  of stripping. We chose mesh #4 to do further explorations. </a:t>
            </a:r>
            <a:endParaRPr i="1" sz="20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i="1" sz="2400">
              <a:latin typeface="Open Sans SemiBold"/>
              <a:ea typeface="Open Sans SemiBold"/>
              <a:cs typeface="Open Sans SemiBold"/>
              <a:sym typeface="Open Sans SemiBold"/>
            </a:endParaRPr>
          </a:p>
          <a:p>
            <a:pPr indent="0" lvl="0" marL="0" rtl="0" algn="l">
              <a:spcBef>
                <a:spcPts val="0"/>
              </a:spcBef>
              <a:spcAft>
                <a:spcPts val="0"/>
              </a:spcAft>
              <a:buNone/>
            </a:pPr>
            <a:r>
              <a:t/>
            </a:r>
            <a:endParaRPr i="1" sz="2000">
              <a:latin typeface="Montserrat"/>
              <a:ea typeface="Montserrat"/>
              <a:cs typeface="Montserrat"/>
              <a:sym typeface="Montserrat"/>
            </a:endParaRPr>
          </a:p>
        </p:txBody>
      </p:sp>
      <p:pic>
        <p:nvPicPr>
          <p:cNvPr id="409" name="Google Shape;409;p31"/>
          <p:cNvPicPr preferRelativeResize="0"/>
          <p:nvPr/>
        </p:nvPicPr>
        <p:blipFill rotWithShape="1">
          <a:blip r:embed="rId4">
            <a:alphaModFix/>
          </a:blip>
          <a:srcRect b="28819" l="0" r="0" t="23347"/>
          <a:stretch/>
        </p:blipFill>
        <p:spPr>
          <a:xfrm>
            <a:off x="1568775" y="527800"/>
            <a:ext cx="21980874" cy="5124575"/>
          </a:xfrm>
          <a:prstGeom prst="rect">
            <a:avLst/>
          </a:prstGeom>
          <a:noFill/>
          <a:ln>
            <a:noFill/>
          </a:ln>
        </p:spPr>
      </p:pic>
      <p:pic>
        <p:nvPicPr>
          <p:cNvPr id="410" name="Google Shape;410;p31"/>
          <p:cNvPicPr preferRelativeResize="0"/>
          <p:nvPr/>
        </p:nvPicPr>
        <p:blipFill rotWithShape="1">
          <a:blip r:embed="rId5">
            <a:alphaModFix/>
          </a:blip>
          <a:srcRect b="28417" l="0" r="3901" t="19400"/>
          <a:stretch/>
        </p:blipFill>
        <p:spPr>
          <a:xfrm>
            <a:off x="1288638" y="4802875"/>
            <a:ext cx="21197124" cy="5610076"/>
          </a:xfrm>
          <a:prstGeom prst="rect">
            <a:avLst/>
          </a:prstGeom>
          <a:noFill/>
          <a:ln>
            <a:noFill/>
          </a:ln>
        </p:spPr>
      </p:pic>
      <p:sp>
        <p:nvSpPr>
          <p:cNvPr id="411" name="Google Shape;411;p31"/>
          <p:cNvSpPr/>
          <p:nvPr/>
        </p:nvSpPr>
        <p:spPr>
          <a:xfrm>
            <a:off x="1628325" y="5275725"/>
            <a:ext cx="529500" cy="489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1"/>
          <p:cNvSpPr/>
          <p:nvPr/>
        </p:nvSpPr>
        <p:spPr>
          <a:xfrm>
            <a:off x="2157825" y="5324625"/>
            <a:ext cx="1299300" cy="489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1"/>
          <p:cNvSpPr/>
          <p:nvPr/>
        </p:nvSpPr>
        <p:spPr>
          <a:xfrm>
            <a:off x="3457125" y="5275725"/>
            <a:ext cx="2619300" cy="489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1"/>
          <p:cNvSpPr txBox="1"/>
          <p:nvPr/>
        </p:nvSpPr>
        <p:spPr>
          <a:xfrm>
            <a:off x="1922575" y="4940750"/>
            <a:ext cx="6885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1600">
                <a:latin typeface="Montserrat"/>
                <a:ea typeface="Montserrat"/>
                <a:cs typeface="Montserrat"/>
                <a:sym typeface="Montserrat"/>
              </a:rPr>
              <a:t>10 </a:t>
            </a:r>
            <a:r>
              <a:rPr b="1" i="1" lang="en-US" sz="1600">
                <a:latin typeface="Montserrat"/>
                <a:ea typeface="Montserrat"/>
                <a:cs typeface="Montserrat"/>
                <a:sym typeface="Montserrat"/>
              </a:rPr>
              <a:t>m</a:t>
            </a:r>
            <a:endParaRPr b="1" i="1" sz="1600">
              <a:latin typeface="Montserrat"/>
              <a:ea typeface="Montserrat"/>
              <a:cs typeface="Montserrat"/>
              <a:sym typeface="Montserrat"/>
            </a:endParaRPr>
          </a:p>
        </p:txBody>
      </p:sp>
      <p:sp>
        <p:nvSpPr>
          <p:cNvPr id="415" name="Google Shape;415;p31"/>
          <p:cNvSpPr txBox="1"/>
          <p:nvPr/>
        </p:nvSpPr>
        <p:spPr>
          <a:xfrm>
            <a:off x="3217975" y="5297325"/>
            <a:ext cx="10095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1600">
                <a:latin typeface="Montserrat"/>
                <a:ea typeface="Montserrat"/>
                <a:cs typeface="Montserrat"/>
                <a:sym typeface="Montserrat"/>
              </a:rPr>
              <a:t>25</a:t>
            </a:r>
            <a:r>
              <a:rPr b="1" i="1" lang="en-US" sz="1600">
                <a:latin typeface="Montserrat"/>
                <a:ea typeface="Montserrat"/>
                <a:cs typeface="Montserrat"/>
                <a:sym typeface="Montserrat"/>
              </a:rPr>
              <a:t> m</a:t>
            </a:r>
            <a:endParaRPr b="1" i="1" sz="1600">
              <a:latin typeface="Montserrat"/>
              <a:ea typeface="Montserrat"/>
              <a:cs typeface="Montserrat"/>
              <a:sym typeface="Montserrat"/>
            </a:endParaRPr>
          </a:p>
        </p:txBody>
      </p:sp>
      <p:sp>
        <p:nvSpPr>
          <p:cNvPr id="416" name="Google Shape;416;p31"/>
          <p:cNvSpPr txBox="1"/>
          <p:nvPr/>
        </p:nvSpPr>
        <p:spPr>
          <a:xfrm>
            <a:off x="5803325" y="4940750"/>
            <a:ext cx="10095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1600">
                <a:latin typeface="Montserrat"/>
                <a:ea typeface="Montserrat"/>
                <a:cs typeface="Montserrat"/>
                <a:sym typeface="Montserrat"/>
              </a:rPr>
              <a:t>50</a:t>
            </a:r>
            <a:r>
              <a:rPr b="1" i="1" lang="en-US" sz="1600">
                <a:latin typeface="Montserrat"/>
                <a:ea typeface="Montserrat"/>
                <a:cs typeface="Montserrat"/>
                <a:sym typeface="Montserrat"/>
              </a:rPr>
              <a:t> m</a:t>
            </a:r>
            <a:endParaRPr b="1" i="1" sz="1600">
              <a:latin typeface="Montserrat"/>
              <a:ea typeface="Montserrat"/>
              <a:cs typeface="Montserrat"/>
              <a:sym typeface="Montserrat"/>
            </a:endParaRPr>
          </a:p>
        </p:txBody>
      </p:sp>
      <p:sp>
        <p:nvSpPr>
          <p:cNvPr id="417" name="Google Shape;417;p31"/>
          <p:cNvSpPr/>
          <p:nvPr/>
        </p:nvSpPr>
        <p:spPr>
          <a:xfrm>
            <a:off x="1503150" y="10049100"/>
            <a:ext cx="529500" cy="489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1"/>
          <p:cNvSpPr/>
          <p:nvPr/>
        </p:nvSpPr>
        <p:spPr>
          <a:xfrm>
            <a:off x="2032650" y="10098000"/>
            <a:ext cx="1299300" cy="489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1"/>
          <p:cNvSpPr/>
          <p:nvPr/>
        </p:nvSpPr>
        <p:spPr>
          <a:xfrm>
            <a:off x="3331950" y="10049100"/>
            <a:ext cx="2619300" cy="489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1"/>
          <p:cNvSpPr txBox="1"/>
          <p:nvPr/>
        </p:nvSpPr>
        <p:spPr>
          <a:xfrm>
            <a:off x="1797400" y="9714125"/>
            <a:ext cx="6885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1600">
                <a:latin typeface="Montserrat"/>
                <a:ea typeface="Montserrat"/>
                <a:cs typeface="Montserrat"/>
                <a:sym typeface="Montserrat"/>
              </a:rPr>
              <a:t>10 m</a:t>
            </a:r>
            <a:endParaRPr b="1" i="1" sz="1600">
              <a:latin typeface="Montserrat"/>
              <a:ea typeface="Montserrat"/>
              <a:cs typeface="Montserrat"/>
              <a:sym typeface="Montserrat"/>
            </a:endParaRPr>
          </a:p>
        </p:txBody>
      </p:sp>
      <p:sp>
        <p:nvSpPr>
          <p:cNvPr id="421" name="Google Shape;421;p31"/>
          <p:cNvSpPr txBox="1"/>
          <p:nvPr/>
        </p:nvSpPr>
        <p:spPr>
          <a:xfrm>
            <a:off x="3092800" y="10070700"/>
            <a:ext cx="10095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1600">
                <a:latin typeface="Montserrat"/>
                <a:ea typeface="Montserrat"/>
                <a:cs typeface="Montserrat"/>
                <a:sym typeface="Montserrat"/>
              </a:rPr>
              <a:t>25 m</a:t>
            </a:r>
            <a:endParaRPr b="1" i="1" sz="1600">
              <a:latin typeface="Montserrat"/>
              <a:ea typeface="Montserrat"/>
              <a:cs typeface="Montserrat"/>
              <a:sym typeface="Montserrat"/>
            </a:endParaRPr>
          </a:p>
        </p:txBody>
      </p:sp>
      <p:sp>
        <p:nvSpPr>
          <p:cNvPr id="422" name="Google Shape;422;p31"/>
          <p:cNvSpPr txBox="1"/>
          <p:nvPr/>
        </p:nvSpPr>
        <p:spPr>
          <a:xfrm>
            <a:off x="5678150" y="9714125"/>
            <a:ext cx="10095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1600">
                <a:latin typeface="Montserrat"/>
                <a:ea typeface="Montserrat"/>
                <a:cs typeface="Montserrat"/>
                <a:sym typeface="Montserrat"/>
              </a:rPr>
              <a:t>50 m</a:t>
            </a:r>
            <a:endParaRPr b="1" i="1" sz="1600">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2"/>
          <p:cNvSpPr/>
          <p:nvPr/>
        </p:nvSpPr>
        <p:spPr>
          <a:xfrm>
            <a:off x="585025" y="535850"/>
            <a:ext cx="23228700" cy="10029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p>
        </p:txBody>
      </p:sp>
      <p:pic>
        <p:nvPicPr>
          <p:cNvPr id="428" name="Google Shape;428;p32"/>
          <p:cNvPicPr preferRelativeResize="0"/>
          <p:nvPr/>
        </p:nvPicPr>
        <p:blipFill>
          <a:blip r:embed="rId3">
            <a:alphaModFix/>
          </a:blip>
          <a:stretch>
            <a:fillRect/>
          </a:stretch>
        </p:blipFill>
        <p:spPr>
          <a:xfrm>
            <a:off x="20633850" y="12518225"/>
            <a:ext cx="3048000" cy="600087"/>
          </a:xfrm>
          <a:prstGeom prst="rect">
            <a:avLst/>
          </a:prstGeom>
          <a:noFill/>
          <a:ln>
            <a:noFill/>
          </a:ln>
        </p:spPr>
      </p:pic>
      <p:sp>
        <p:nvSpPr>
          <p:cNvPr id="429" name="Google Shape;429;p32"/>
          <p:cNvSpPr/>
          <p:nvPr/>
        </p:nvSpPr>
        <p:spPr>
          <a:xfrm>
            <a:off x="7114032" y="12737299"/>
            <a:ext cx="13083300" cy="457200"/>
          </a:xfrm>
          <a:prstGeom prst="rect">
            <a:avLst/>
          </a:prstGeom>
          <a:noFill/>
          <a:ln>
            <a:noFill/>
          </a:ln>
        </p:spPr>
        <p:txBody>
          <a:bodyPr anchorCtr="0" anchor="ctr" bIns="76200" lIns="76200" spcFirstLastPara="1" rIns="76200" wrap="square" tIns="76200">
            <a:noAutofit/>
          </a:bodyPr>
          <a:lstStyle/>
          <a:p>
            <a:pPr indent="0" lvl="0" marL="0" marR="0" rtl="0" algn="r">
              <a:lnSpc>
                <a:spcPct val="100000"/>
              </a:lnSpc>
              <a:spcBef>
                <a:spcPts val="0"/>
              </a:spcBef>
              <a:spcAft>
                <a:spcPts val="0"/>
              </a:spcAft>
              <a:buClr>
                <a:srgbClr val="000000"/>
              </a:buClr>
              <a:buSzPts val="1800"/>
              <a:buFont typeface="Open Sans"/>
              <a:buNone/>
            </a:pPr>
            <a:r>
              <a:rPr i="1" lang="en-US" sz="1600">
                <a:latin typeface="Open Sans"/>
                <a:ea typeface="Open Sans"/>
                <a:cs typeface="Open Sans"/>
                <a:sym typeface="Open Sans"/>
              </a:rPr>
              <a:t>SOFTer SKIN</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Amy Kim</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Andrea Najera</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Shamanth Thenkan</a:t>
            </a:r>
            <a:endParaRPr sz="1600"/>
          </a:p>
        </p:txBody>
      </p:sp>
      <p:sp>
        <p:nvSpPr>
          <p:cNvPr id="430" name="Google Shape;430;p32"/>
          <p:cNvSpPr txBox="1"/>
          <p:nvPr/>
        </p:nvSpPr>
        <p:spPr>
          <a:xfrm>
            <a:off x="564525" y="10978425"/>
            <a:ext cx="12483300" cy="27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2400">
                <a:latin typeface="Open Sans SemiBold"/>
                <a:ea typeface="Open Sans SemiBold"/>
                <a:cs typeface="Open Sans SemiBold"/>
                <a:sym typeface="Open Sans SemiBold"/>
              </a:rPr>
              <a:t>4 - FABRICATION</a:t>
            </a:r>
            <a:endParaRPr i="1" sz="2400">
              <a:latin typeface="Open Sans SemiBold"/>
              <a:ea typeface="Open Sans SemiBold"/>
              <a:cs typeface="Open Sans SemiBold"/>
              <a:sym typeface="Open Sans SemiBold"/>
            </a:endParaRPr>
          </a:p>
          <a:p>
            <a:pPr indent="0" lvl="0" marL="0" rtl="0" algn="l">
              <a:spcBef>
                <a:spcPts val="0"/>
              </a:spcBef>
              <a:spcAft>
                <a:spcPts val="0"/>
              </a:spcAft>
              <a:buNone/>
            </a:pPr>
            <a:r>
              <a:t/>
            </a:r>
            <a:endParaRPr i="1" sz="2400">
              <a:latin typeface="Open Sans SemiBold"/>
              <a:ea typeface="Open Sans SemiBold"/>
              <a:cs typeface="Open Sans SemiBold"/>
              <a:sym typeface="Open Sans SemiBold"/>
            </a:endParaRPr>
          </a:p>
          <a:p>
            <a:pPr indent="0" lvl="0" marL="0" rtl="0" algn="l">
              <a:spcBef>
                <a:spcPts val="0"/>
              </a:spcBef>
              <a:spcAft>
                <a:spcPts val="0"/>
              </a:spcAft>
              <a:buClr>
                <a:schemeClr val="dk1"/>
              </a:buClr>
              <a:buSzPts val="1100"/>
              <a:buFont typeface="Arial"/>
              <a:buNone/>
            </a:pPr>
            <a:r>
              <a:rPr i="1" lang="en-US" sz="2000">
                <a:solidFill>
                  <a:schemeClr val="dk1"/>
                </a:solidFill>
                <a:latin typeface="Montserrat"/>
                <a:ea typeface="Montserrat"/>
                <a:cs typeface="Montserrat"/>
                <a:sym typeface="Montserrat"/>
              </a:rPr>
              <a:t>Surface-to-solid  mesh geometries provided more options  of stripping. We chose mesh type 02 to do further explorations. </a:t>
            </a:r>
            <a:endParaRPr i="1" sz="20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i="1" sz="2400">
              <a:latin typeface="Open Sans SemiBold"/>
              <a:ea typeface="Open Sans SemiBold"/>
              <a:cs typeface="Open Sans SemiBold"/>
              <a:sym typeface="Open Sans SemiBold"/>
            </a:endParaRPr>
          </a:p>
          <a:p>
            <a:pPr indent="0" lvl="0" marL="0" rtl="0" algn="l">
              <a:spcBef>
                <a:spcPts val="0"/>
              </a:spcBef>
              <a:spcAft>
                <a:spcPts val="0"/>
              </a:spcAft>
              <a:buNone/>
            </a:pPr>
            <a:r>
              <a:t/>
            </a:r>
            <a:endParaRPr i="1" sz="2000">
              <a:latin typeface="Montserrat"/>
              <a:ea typeface="Montserrat"/>
              <a:cs typeface="Montserrat"/>
              <a:sym typeface="Montserrat"/>
            </a:endParaRPr>
          </a:p>
        </p:txBody>
      </p:sp>
      <p:pic>
        <p:nvPicPr>
          <p:cNvPr id="431" name="Google Shape;431;p32"/>
          <p:cNvPicPr preferRelativeResize="0"/>
          <p:nvPr/>
        </p:nvPicPr>
        <p:blipFill rotWithShape="1">
          <a:blip r:embed="rId4">
            <a:alphaModFix/>
          </a:blip>
          <a:srcRect b="35906" l="0" r="66149" t="44113"/>
          <a:stretch/>
        </p:blipFill>
        <p:spPr>
          <a:xfrm>
            <a:off x="737425" y="1803124"/>
            <a:ext cx="5445125" cy="1661499"/>
          </a:xfrm>
          <a:prstGeom prst="rect">
            <a:avLst/>
          </a:prstGeom>
          <a:noFill/>
          <a:ln>
            <a:noFill/>
          </a:ln>
        </p:spPr>
      </p:pic>
      <p:pic>
        <p:nvPicPr>
          <p:cNvPr id="432" name="Google Shape;432;p32"/>
          <p:cNvPicPr preferRelativeResize="0"/>
          <p:nvPr/>
        </p:nvPicPr>
        <p:blipFill rotWithShape="1">
          <a:blip r:embed="rId4">
            <a:alphaModFix/>
          </a:blip>
          <a:srcRect b="28634" l="36270" r="21392" t="33713"/>
          <a:stretch/>
        </p:blipFill>
        <p:spPr>
          <a:xfrm>
            <a:off x="6803600" y="974325"/>
            <a:ext cx="6810027" cy="3131076"/>
          </a:xfrm>
          <a:prstGeom prst="rect">
            <a:avLst/>
          </a:prstGeom>
          <a:noFill/>
          <a:ln>
            <a:noFill/>
          </a:ln>
        </p:spPr>
      </p:pic>
      <p:pic>
        <p:nvPicPr>
          <p:cNvPr id="433" name="Google Shape;433;p32"/>
          <p:cNvPicPr preferRelativeResize="0"/>
          <p:nvPr/>
        </p:nvPicPr>
        <p:blipFill rotWithShape="1">
          <a:blip r:embed="rId5">
            <a:alphaModFix/>
          </a:blip>
          <a:srcRect b="36833" l="3050" r="6435" t="36055"/>
          <a:stretch/>
        </p:blipFill>
        <p:spPr>
          <a:xfrm>
            <a:off x="737425" y="3388425"/>
            <a:ext cx="14656025" cy="2269540"/>
          </a:xfrm>
          <a:prstGeom prst="rect">
            <a:avLst/>
          </a:prstGeom>
          <a:noFill/>
          <a:ln>
            <a:noFill/>
          </a:ln>
        </p:spPr>
      </p:pic>
      <p:pic>
        <p:nvPicPr>
          <p:cNvPr id="434" name="Google Shape;434;p32"/>
          <p:cNvPicPr preferRelativeResize="0"/>
          <p:nvPr/>
        </p:nvPicPr>
        <p:blipFill rotWithShape="1">
          <a:blip r:embed="rId6">
            <a:alphaModFix/>
          </a:blip>
          <a:srcRect b="32278" l="0" r="1136" t="44612"/>
          <a:stretch/>
        </p:blipFill>
        <p:spPr>
          <a:xfrm>
            <a:off x="737425" y="5752620"/>
            <a:ext cx="15843274" cy="1805024"/>
          </a:xfrm>
          <a:prstGeom prst="rect">
            <a:avLst/>
          </a:prstGeom>
          <a:noFill/>
          <a:ln>
            <a:noFill/>
          </a:ln>
        </p:spPr>
      </p:pic>
      <p:pic>
        <p:nvPicPr>
          <p:cNvPr id="435" name="Google Shape;435;p32"/>
          <p:cNvPicPr preferRelativeResize="0"/>
          <p:nvPr/>
        </p:nvPicPr>
        <p:blipFill rotWithShape="1">
          <a:blip r:embed="rId7">
            <a:alphaModFix/>
          </a:blip>
          <a:srcRect b="16639" l="566" r="0" t="43040"/>
          <a:stretch/>
        </p:blipFill>
        <p:spPr>
          <a:xfrm>
            <a:off x="737425" y="7299800"/>
            <a:ext cx="15843274" cy="3131076"/>
          </a:xfrm>
          <a:prstGeom prst="rect">
            <a:avLst/>
          </a:prstGeom>
          <a:noFill/>
          <a:ln>
            <a:noFill/>
          </a:ln>
        </p:spPr>
      </p:pic>
      <p:pic>
        <p:nvPicPr>
          <p:cNvPr id="436" name="Google Shape;436;p32"/>
          <p:cNvPicPr preferRelativeResize="0"/>
          <p:nvPr/>
        </p:nvPicPr>
        <p:blipFill rotWithShape="1">
          <a:blip r:embed="rId8">
            <a:alphaModFix/>
          </a:blip>
          <a:srcRect b="6820" l="25928" r="44826" t="0"/>
          <a:stretch/>
        </p:blipFill>
        <p:spPr>
          <a:xfrm>
            <a:off x="17274888" y="535850"/>
            <a:ext cx="6658762" cy="10340050"/>
          </a:xfrm>
          <a:prstGeom prst="rect">
            <a:avLst/>
          </a:prstGeom>
          <a:noFill/>
          <a:ln>
            <a:noFill/>
          </a:ln>
        </p:spPr>
      </p:pic>
      <p:sp>
        <p:nvSpPr>
          <p:cNvPr id="437" name="Google Shape;437;p32"/>
          <p:cNvSpPr txBox="1"/>
          <p:nvPr/>
        </p:nvSpPr>
        <p:spPr>
          <a:xfrm>
            <a:off x="1106150" y="9618875"/>
            <a:ext cx="14886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1600">
                <a:latin typeface="Montserrat"/>
                <a:ea typeface="Montserrat"/>
                <a:cs typeface="Montserrat"/>
                <a:sym typeface="Montserrat"/>
              </a:rPr>
              <a:t>2.5 m</a:t>
            </a:r>
            <a:endParaRPr b="1" i="1" sz="1600">
              <a:latin typeface="Montserrat"/>
              <a:ea typeface="Montserrat"/>
              <a:cs typeface="Montserrat"/>
              <a:sym typeface="Montserrat"/>
            </a:endParaRPr>
          </a:p>
        </p:txBody>
      </p:sp>
      <p:sp>
        <p:nvSpPr>
          <p:cNvPr id="438" name="Google Shape;438;p32"/>
          <p:cNvSpPr/>
          <p:nvPr/>
        </p:nvSpPr>
        <p:spPr>
          <a:xfrm>
            <a:off x="783000" y="9964625"/>
            <a:ext cx="522600" cy="111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2"/>
          <p:cNvSpPr/>
          <p:nvPr/>
        </p:nvSpPr>
        <p:spPr>
          <a:xfrm>
            <a:off x="1305600" y="10076225"/>
            <a:ext cx="1012200" cy="111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2"/>
          <p:cNvSpPr/>
          <p:nvPr/>
        </p:nvSpPr>
        <p:spPr>
          <a:xfrm>
            <a:off x="2317800" y="9964625"/>
            <a:ext cx="2057400" cy="111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2"/>
          <p:cNvSpPr txBox="1"/>
          <p:nvPr/>
        </p:nvSpPr>
        <p:spPr>
          <a:xfrm>
            <a:off x="2017825" y="10111625"/>
            <a:ext cx="9123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1600">
                <a:latin typeface="Montserrat"/>
                <a:ea typeface="Montserrat"/>
                <a:cs typeface="Montserrat"/>
                <a:sym typeface="Montserrat"/>
              </a:rPr>
              <a:t>0.5</a:t>
            </a:r>
            <a:r>
              <a:rPr b="1" i="1" lang="en-US" sz="1600">
                <a:latin typeface="Montserrat"/>
                <a:ea typeface="Montserrat"/>
                <a:cs typeface="Montserrat"/>
                <a:sym typeface="Montserrat"/>
              </a:rPr>
              <a:t> m</a:t>
            </a:r>
            <a:endParaRPr b="1" i="1" sz="1600">
              <a:latin typeface="Montserrat"/>
              <a:ea typeface="Montserrat"/>
              <a:cs typeface="Montserrat"/>
              <a:sym typeface="Montserrat"/>
            </a:endParaRPr>
          </a:p>
        </p:txBody>
      </p:sp>
      <p:sp>
        <p:nvSpPr>
          <p:cNvPr id="442" name="Google Shape;442;p32"/>
          <p:cNvSpPr txBox="1"/>
          <p:nvPr/>
        </p:nvSpPr>
        <p:spPr>
          <a:xfrm>
            <a:off x="4042575" y="9583625"/>
            <a:ext cx="8553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1600">
                <a:latin typeface="Montserrat"/>
                <a:ea typeface="Montserrat"/>
                <a:cs typeface="Montserrat"/>
                <a:sym typeface="Montserrat"/>
              </a:rPr>
              <a:t>1</a:t>
            </a:r>
            <a:r>
              <a:rPr b="1" i="1" lang="en-US" sz="1600">
                <a:latin typeface="Montserrat"/>
                <a:ea typeface="Montserrat"/>
                <a:cs typeface="Montserrat"/>
                <a:sym typeface="Montserrat"/>
              </a:rPr>
              <a:t> m</a:t>
            </a:r>
            <a:endParaRPr b="1" i="1" sz="1600">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33"/>
          <p:cNvSpPr/>
          <p:nvPr/>
        </p:nvSpPr>
        <p:spPr>
          <a:xfrm>
            <a:off x="585025" y="535850"/>
            <a:ext cx="23228700" cy="10029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p>
        </p:txBody>
      </p:sp>
      <p:pic>
        <p:nvPicPr>
          <p:cNvPr id="448" name="Google Shape;448;p33"/>
          <p:cNvPicPr preferRelativeResize="0"/>
          <p:nvPr/>
        </p:nvPicPr>
        <p:blipFill>
          <a:blip r:embed="rId3">
            <a:alphaModFix/>
          </a:blip>
          <a:stretch>
            <a:fillRect/>
          </a:stretch>
        </p:blipFill>
        <p:spPr>
          <a:xfrm>
            <a:off x="20633850" y="12518225"/>
            <a:ext cx="3048000" cy="600087"/>
          </a:xfrm>
          <a:prstGeom prst="rect">
            <a:avLst/>
          </a:prstGeom>
          <a:noFill/>
          <a:ln>
            <a:noFill/>
          </a:ln>
        </p:spPr>
      </p:pic>
      <p:sp>
        <p:nvSpPr>
          <p:cNvPr id="449" name="Google Shape;449;p33"/>
          <p:cNvSpPr/>
          <p:nvPr/>
        </p:nvSpPr>
        <p:spPr>
          <a:xfrm>
            <a:off x="7114032" y="12737299"/>
            <a:ext cx="13083300" cy="457200"/>
          </a:xfrm>
          <a:prstGeom prst="rect">
            <a:avLst/>
          </a:prstGeom>
          <a:noFill/>
          <a:ln>
            <a:noFill/>
          </a:ln>
        </p:spPr>
        <p:txBody>
          <a:bodyPr anchorCtr="0" anchor="ctr" bIns="76200" lIns="76200" spcFirstLastPara="1" rIns="76200" wrap="square" tIns="76200">
            <a:noAutofit/>
          </a:bodyPr>
          <a:lstStyle/>
          <a:p>
            <a:pPr indent="0" lvl="0" marL="0" marR="0" rtl="0" algn="r">
              <a:lnSpc>
                <a:spcPct val="100000"/>
              </a:lnSpc>
              <a:spcBef>
                <a:spcPts val="0"/>
              </a:spcBef>
              <a:spcAft>
                <a:spcPts val="0"/>
              </a:spcAft>
              <a:buClr>
                <a:srgbClr val="000000"/>
              </a:buClr>
              <a:buSzPts val="1800"/>
              <a:buFont typeface="Open Sans"/>
              <a:buNone/>
            </a:pPr>
            <a:r>
              <a:rPr i="1" lang="en-US" sz="1600">
                <a:latin typeface="Open Sans"/>
                <a:ea typeface="Open Sans"/>
                <a:cs typeface="Open Sans"/>
                <a:sym typeface="Open Sans"/>
              </a:rPr>
              <a:t>SOFTer SKIN</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Amy Kim</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Andrea Najera</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Shamanth Thenkan</a:t>
            </a:r>
            <a:endParaRPr sz="1600"/>
          </a:p>
        </p:txBody>
      </p:sp>
      <p:sp>
        <p:nvSpPr>
          <p:cNvPr id="450" name="Google Shape;450;p33"/>
          <p:cNvSpPr txBox="1"/>
          <p:nvPr/>
        </p:nvSpPr>
        <p:spPr>
          <a:xfrm>
            <a:off x="564525" y="10978425"/>
            <a:ext cx="12483300" cy="27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2400">
                <a:latin typeface="Open Sans SemiBold"/>
                <a:ea typeface="Open Sans SemiBold"/>
                <a:cs typeface="Open Sans SemiBold"/>
                <a:sym typeface="Open Sans SemiBold"/>
              </a:rPr>
              <a:t>4 - FABRICATION</a:t>
            </a:r>
            <a:endParaRPr i="1" sz="2400">
              <a:latin typeface="Open Sans SemiBold"/>
              <a:ea typeface="Open Sans SemiBold"/>
              <a:cs typeface="Open Sans SemiBold"/>
              <a:sym typeface="Open Sans SemiBold"/>
            </a:endParaRPr>
          </a:p>
          <a:p>
            <a:pPr indent="0" lvl="0" marL="0" rtl="0" algn="l">
              <a:spcBef>
                <a:spcPts val="0"/>
              </a:spcBef>
              <a:spcAft>
                <a:spcPts val="0"/>
              </a:spcAft>
              <a:buNone/>
            </a:pPr>
            <a:r>
              <a:t/>
            </a:r>
            <a:endParaRPr i="1" sz="2400">
              <a:latin typeface="Open Sans SemiBold"/>
              <a:ea typeface="Open Sans SemiBold"/>
              <a:cs typeface="Open Sans SemiBold"/>
              <a:sym typeface="Open Sans SemiBold"/>
            </a:endParaRPr>
          </a:p>
          <a:p>
            <a:pPr indent="0" lvl="0" marL="0" rtl="0" algn="l">
              <a:spcBef>
                <a:spcPts val="0"/>
              </a:spcBef>
              <a:spcAft>
                <a:spcPts val="0"/>
              </a:spcAft>
              <a:buClr>
                <a:schemeClr val="dk1"/>
              </a:buClr>
              <a:buSzPts val="1100"/>
              <a:buFont typeface="Arial"/>
              <a:buNone/>
            </a:pPr>
            <a:r>
              <a:rPr i="1" lang="en-US" sz="2000">
                <a:solidFill>
                  <a:schemeClr val="dk1"/>
                </a:solidFill>
                <a:latin typeface="Montserrat"/>
                <a:ea typeface="Montserrat"/>
                <a:cs typeface="Montserrat"/>
                <a:sym typeface="Montserrat"/>
              </a:rPr>
              <a:t>Surface-to-solid  mesh geometries provided more options  of stripping. We chose mesh type 02 to do further explorations. </a:t>
            </a:r>
            <a:endParaRPr i="1" sz="20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i="1" sz="2400">
              <a:latin typeface="Open Sans SemiBold"/>
              <a:ea typeface="Open Sans SemiBold"/>
              <a:cs typeface="Open Sans SemiBold"/>
              <a:sym typeface="Open Sans SemiBold"/>
            </a:endParaRPr>
          </a:p>
          <a:p>
            <a:pPr indent="0" lvl="0" marL="0" rtl="0" algn="l">
              <a:spcBef>
                <a:spcPts val="0"/>
              </a:spcBef>
              <a:spcAft>
                <a:spcPts val="0"/>
              </a:spcAft>
              <a:buNone/>
            </a:pPr>
            <a:r>
              <a:t/>
            </a:r>
            <a:endParaRPr i="1" sz="2000">
              <a:latin typeface="Montserrat"/>
              <a:ea typeface="Montserrat"/>
              <a:cs typeface="Montserrat"/>
              <a:sym typeface="Montserrat"/>
            </a:endParaRPr>
          </a:p>
        </p:txBody>
      </p:sp>
      <p:sp>
        <p:nvSpPr>
          <p:cNvPr id="451" name="Google Shape;451;p33"/>
          <p:cNvSpPr txBox="1"/>
          <p:nvPr/>
        </p:nvSpPr>
        <p:spPr>
          <a:xfrm>
            <a:off x="18678350" y="9423875"/>
            <a:ext cx="4979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sz="1600">
                <a:solidFill>
                  <a:schemeClr val="dk1"/>
                </a:solidFill>
                <a:latin typeface="Montserrat"/>
                <a:ea typeface="Montserrat"/>
                <a:cs typeface="Montserrat"/>
                <a:sym typeface="Montserrat"/>
              </a:rPr>
              <a:t>157</a:t>
            </a:r>
            <a:r>
              <a:rPr i="1" lang="en-US" sz="1600">
                <a:solidFill>
                  <a:schemeClr val="dk1"/>
                </a:solidFill>
                <a:latin typeface="Montserrat"/>
                <a:ea typeface="Montserrat"/>
                <a:cs typeface="Montserrat"/>
                <a:sym typeface="Montserrat"/>
              </a:rPr>
              <a:t> Stripes fits in a cloth roll of 1.2 m x 63.8m</a:t>
            </a:r>
            <a:endParaRPr/>
          </a:p>
        </p:txBody>
      </p:sp>
      <p:sp>
        <p:nvSpPr>
          <p:cNvPr id="452" name="Google Shape;452;p33"/>
          <p:cNvSpPr txBox="1"/>
          <p:nvPr/>
        </p:nvSpPr>
        <p:spPr>
          <a:xfrm>
            <a:off x="18678350" y="9888425"/>
            <a:ext cx="4979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sz="1600">
                <a:solidFill>
                  <a:schemeClr val="dk1"/>
                </a:solidFill>
                <a:latin typeface="Montserrat"/>
                <a:ea typeface="Montserrat"/>
                <a:cs typeface="Montserrat"/>
                <a:sym typeface="Montserrat"/>
              </a:rPr>
              <a:t>49</a:t>
            </a:r>
            <a:r>
              <a:rPr i="1" lang="en-US" sz="1600">
                <a:solidFill>
                  <a:schemeClr val="dk1"/>
                </a:solidFill>
                <a:latin typeface="Montserrat"/>
                <a:ea typeface="Montserrat"/>
                <a:cs typeface="Montserrat"/>
                <a:sym typeface="Montserrat"/>
              </a:rPr>
              <a:t> Stripes will have to be custom made</a:t>
            </a:r>
            <a:endParaRPr/>
          </a:p>
        </p:txBody>
      </p:sp>
      <p:pic>
        <p:nvPicPr>
          <p:cNvPr id="453" name="Google Shape;453;p33"/>
          <p:cNvPicPr preferRelativeResize="0"/>
          <p:nvPr/>
        </p:nvPicPr>
        <p:blipFill rotWithShape="1">
          <a:blip r:embed="rId4">
            <a:alphaModFix/>
          </a:blip>
          <a:srcRect b="21304" l="0" r="0" t="24731"/>
          <a:stretch/>
        </p:blipFill>
        <p:spPr>
          <a:xfrm>
            <a:off x="558125" y="1883527"/>
            <a:ext cx="23228700" cy="6109524"/>
          </a:xfrm>
          <a:prstGeom prst="rect">
            <a:avLst/>
          </a:prstGeom>
          <a:noFill/>
          <a:ln>
            <a:noFill/>
          </a:ln>
        </p:spPr>
      </p:pic>
      <p:pic>
        <p:nvPicPr>
          <p:cNvPr id="454" name="Google Shape;454;p33"/>
          <p:cNvPicPr preferRelativeResize="0"/>
          <p:nvPr/>
        </p:nvPicPr>
        <p:blipFill rotWithShape="1">
          <a:blip r:embed="rId4">
            <a:alphaModFix/>
          </a:blip>
          <a:srcRect b="12408" l="0" r="73541" t="83553"/>
          <a:stretch/>
        </p:blipFill>
        <p:spPr>
          <a:xfrm>
            <a:off x="808525" y="9655750"/>
            <a:ext cx="6145949" cy="457200"/>
          </a:xfrm>
          <a:prstGeom prst="rect">
            <a:avLst/>
          </a:prstGeom>
          <a:noFill/>
          <a:ln>
            <a:noFill/>
          </a:ln>
        </p:spPr>
      </p:pic>
      <p:sp>
        <p:nvSpPr>
          <p:cNvPr id="455" name="Google Shape;455;p33"/>
          <p:cNvSpPr/>
          <p:nvPr/>
        </p:nvSpPr>
        <p:spPr>
          <a:xfrm>
            <a:off x="921800" y="9777750"/>
            <a:ext cx="1820700" cy="11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3"/>
          <p:cNvSpPr/>
          <p:nvPr/>
        </p:nvSpPr>
        <p:spPr>
          <a:xfrm>
            <a:off x="2742500" y="9854850"/>
            <a:ext cx="3616800" cy="110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3"/>
          <p:cNvSpPr txBox="1"/>
          <p:nvPr/>
        </p:nvSpPr>
        <p:spPr>
          <a:xfrm>
            <a:off x="2496800" y="9320550"/>
            <a:ext cx="6885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1600">
                <a:latin typeface="Montserrat"/>
                <a:ea typeface="Montserrat"/>
                <a:cs typeface="Montserrat"/>
                <a:sym typeface="Montserrat"/>
              </a:rPr>
              <a:t>5 </a:t>
            </a:r>
            <a:r>
              <a:rPr b="1" i="1" lang="en-US" sz="1600">
                <a:latin typeface="Montserrat"/>
                <a:ea typeface="Montserrat"/>
                <a:cs typeface="Montserrat"/>
                <a:sym typeface="Montserrat"/>
              </a:rPr>
              <a:t>m</a:t>
            </a:r>
            <a:endParaRPr b="1" i="1" sz="1600">
              <a:latin typeface="Montserrat"/>
              <a:ea typeface="Montserrat"/>
              <a:cs typeface="Montserrat"/>
              <a:sym typeface="Montserrat"/>
            </a:endParaRPr>
          </a:p>
        </p:txBody>
      </p:sp>
      <p:sp>
        <p:nvSpPr>
          <p:cNvPr id="458" name="Google Shape;458;p33"/>
          <p:cNvSpPr txBox="1"/>
          <p:nvPr/>
        </p:nvSpPr>
        <p:spPr>
          <a:xfrm>
            <a:off x="6053700" y="9875375"/>
            <a:ext cx="6885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1600">
                <a:latin typeface="Montserrat"/>
                <a:ea typeface="Montserrat"/>
                <a:cs typeface="Montserrat"/>
                <a:sym typeface="Montserrat"/>
              </a:rPr>
              <a:t>10</a:t>
            </a:r>
            <a:r>
              <a:rPr b="1" i="1" lang="en-US" sz="1600">
                <a:latin typeface="Montserrat"/>
                <a:ea typeface="Montserrat"/>
                <a:cs typeface="Montserrat"/>
                <a:sym typeface="Montserrat"/>
              </a:rPr>
              <a:t> m</a:t>
            </a:r>
            <a:endParaRPr b="1" i="1" sz="1600">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 name="Shape 37"/>
        <p:cNvGrpSpPr/>
        <p:nvPr/>
      </p:nvGrpSpPr>
      <p:grpSpPr>
        <a:xfrm>
          <a:off x="0" y="0"/>
          <a:ext cx="0" cy="0"/>
          <a:chOff x="0" y="0"/>
          <a:chExt cx="0" cy="0"/>
        </a:xfrm>
      </p:grpSpPr>
      <p:pic>
        <p:nvPicPr>
          <p:cNvPr id="38" name="Google Shape;38;p7"/>
          <p:cNvPicPr preferRelativeResize="0"/>
          <p:nvPr/>
        </p:nvPicPr>
        <p:blipFill rotWithShape="1">
          <a:blip r:embed="rId3">
            <a:alphaModFix/>
          </a:blip>
          <a:srcRect b="3711" l="28722" r="25569" t="8546"/>
          <a:stretch/>
        </p:blipFill>
        <p:spPr>
          <a:xfrm>
            <a:off x="4710500" y="221225"/>
            <a:ext cx="8448676" cy="12164425"/>
          </a:xfrm>
          <a:prstGeom prst="rect">
            <a:avLst/>
          </a:prstGeom>
          <a:noFill/>
          <a:ln>
            <a:noFill/>
          </a:ln>
        </p:spPr>
      </p:pic>
      <p:sp>
        <p:nvSpPr>
          <p:cNvPr id="39" name="Google Shape;39;p7"/>
          <p:cNvSpPr/>
          <p:nvPr/>
        </p:nvSpPr>
        <p:spPr>
          <a:xfrm>
            <a:off x="7114032" y="12737299"/>
            <a:ext cx="13083300" cy="457200"/>
          </a:xfrm>
          <a:prstGeom prst="rect">
            <a:avLst/>
          </a:prstGeom>
          <a:noFill/>
          <a:ln>
            <a:noFill/>
          </a:ln>
        </p:spPr>
        <p:txBody>
          <a:bodyPr anchorCtr="0" anchor="ctr" bIns="76200" lIns="76200" spcFirstLastPara="1" rIns="76200" wrap="square" tIns="76200">
            <a:noAutofit/>
          </a:bodyPr>
          <a:lstStyle/>
          <a:p>
            <a:pPr indent="0" lvl="0" marL="0" marR="0" rtl="0" algn="r">
              <a:lnSpc>
                <a:spcPct val="100000"/>
              </a:lnSpc>
              <a:spcBef>
                <a:spcPts val="0"/>
              </a:spcBef>
              <a:spcAft>
                <a:spcPts val="0"/>
              </a:spcAft>
              <a:buClr>
                <a:srgbClr val="000000"/>
              </a:buClr>
              <a:buSzPts val="1800"/>
              <a:buFont typeface="Open Sans"/>
              <a:buNone/>
            </a:pPr>
            <a:r>
              <a:rPr i="1" lang="en-US" sz="1600">
                <a:latin typeface="Open Sans"/>
                <a:ea typeface="Open Sans"/>
                <a:cs typeface="Open Sans"/>
                <a:sym typeface="Open Sans"/>
              </a:rPr>
              <a:t>SOFTer SKIN</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Amy Kim</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Andrea Najera</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Shamanth Thenkan</a:t>
            </a:r>
            <a:endParaRPr sz="1600"/>
          </a:p>
        </p:txBody>
      </p:sp>
      <p:pic>
        <p:nvPicPr>
          <p:cNvPr id="40" name="Google Shape;40;p7"/>
          <p:cNvPicPr preferRelativeResize="0"/>
          <p:nvPr/>
        </p:nvPicPr>
        <p:blipFill rotWithShape="1">
          <a:blip r:embed="rId4">
            <a:alphaModFix/>
          </a:blip>
          <a:srcRect b="4515" l="21543" r="20072" t="8640"/>
          <a:stretch/>
        </p:blipFill>
        <p:spPr>
          <a:xfrm>
            <a:off x="12473152" y="93050"/>
            <a:ext cx="10819523" cy="12071374"/>
          </a:xfrm>
          <a:prstGeom prst="rect">
            <a:avLst/>
          </a:prstGeom>
          <a:noFill/>
          <a:ln>
            <a:noFill/>
          </a:ln>
        </p:spPr>
      </p:pic>
      <p:sp>
        <p:nvSpPr>
          <p:cNvPr id="41" name="Google Shape;41;p7"/>
          <p:cNvSpPr txBox="1"/>
          <p:nvPr/>
        </p:nvSpPr>
        <p:spPr>
          <a:xfrm>
            <a:off x="1128300" y="10053200"/>
            <a:ext cx="11471400" cy="339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3600">
                <a:solidFill>
                  <a:srgbClr val="76A5AF"/>
                </a:solidFill>
                <a:latin typeface="Montserrat"/>
                <a:ea typeface="Montserrat"/>
                <a:cs typeface="Montserrat"/>
                <a:sym typeface="Montserrat"/>
              </a:rPr>
              <a:t>divide it, relax it, stripe it</a:t>
            </a:r>
            <a:endParaRPr i="1" sz="3600">
              <a:solidFill>
                <a:srgbClr val="76A5AF"/>
              </a:solidFill>
              <a:latin typeface="Montserrat"/>
              <a:ea typeface="Montserrat"/>
              <a:cs typeface="Montserrat"/>
              <a:sym typeface="Montserrat"/>
            </a:endParaRPr>
          </a:p>
          <a:p>
            <a:pPr indent="0" lvl="0" marL="0" rtl="0" algn="l">
              <a:spcBef>
                <a:spcPts val="0"/>
              </a:spcBef>
              <a:spcAft>
                <a:spcPts val="0"/>
              </a:spcAft>
              <a:buNone/>
            </a:pPr>
            <a:r>
              <a:rPr i="1" lang="en-US" sz="3600">
                <a:solidFill>
                  <a:srgbClr val="76A5AF"/>
                </a:solidFill>
                <a:latin typeface="Montserrat"/>
                <a:ea typeface="Montserrat"/>
                <a:cs typeface="Montserrat"/>
                <a:sym typeface="Montserrat"/>
              </a:rPr>
              <a:t>and strip it. </a:t>
            </a:r>
            <a:endParaRPr i="1" sz="3600">
              <a:solidFill>
                <a:srgbClr val="76A5AF"/>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62" name="Shape 462"/>
        <p:cNvGrpSpPr/>
        <p:nvPr/>
      </p:nvGrpSpPr>
      <p:grpSpPr>
        <a:xfrm>
          <a:off x="0" y="0"/>
          <a:ext cx="0" cy="0"/>
          <a:chOff x="0" y="0"/>
          <a:chExt cx="0" cy="0"/>
        </a:xfrm>
      </p:grpSpPr>
      <p:pic>
        <p:nvPicPr>
          <p:cNvPr id="463" name="Google Shape;463;p34"/>
          <p:cNvPicPr preferRelativeResize="0"/>
          <p:nvPr/>
        </p:nvPicPr>
        <p:blipFill rotWithShape="1">
          <a:blip r:embed="rId4">
            <a:alphaModFix/>
          </a:blip>
          <a:srcRect b="17618" l="0" r="0" t="17799"/>
          <a:stretch/>
        </p:blipFill>
        <p:spPr>
          <a:xfrm>
            <a:off x="-2694550" y="81651"/>
            <a:ext cx="28318705" cy="13716000"/>
          </a:xfrm>
          <a:prstGeom prst="rect">
            <a:avLst/>
          </a:prstGeom>
          <a:noFill/>
          <a:ln>
            <a:noFill/>
          </a:ln>
        </p:spPr>
      </p:pic>
      <p:sp>
        <p:nvSpPr>
          <p:cNvPr id="464" name="Google Shape;464;p34"/>
          <p:cNvSpPr txBox="1"/>
          <p:nvPr/>
        </p:nvSpPr>
        <p:spPr>
          <a:xfrm>
            <a:off x="564525" y="374350"/>
            <a:ext cx="12092400" cy="27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2400">
                <a:latin typeface="Open Sans SemiBold"/>
                <a:ea typeface="Open Sans SemiBold"/>
                <a:cs typeface="Open Sans SemiBold"/>
                <a:sym typeface="Open Sans SemiBold"/>
              </a:rPr>
              <a:t>Thank you. </a:t>
            </a:r>
            <a:endParaRPr i="1" sz="2400">
              <a:latin typeface="Open Sans SemiBold"/>
              <a:ea typeface="Open Sans SemiBold"/>
              <a:cs typeface="Open Sans SemiBold"/>
              <a:sym typeface="Open Sans SemiBold"/>
            </a:endParaRPr>
          </a:p>
        </p:txBody>
      </p:sp>
      <p:sp>
        <p:nvSpPr>
          <p:cNvPr id="465" name="Google Shape;465;p34"/>
          <p:cNvSpPr/>
          <p:nvPr/>
        </p:nvSpPr>
        <p:spPr>
          <a:xfrm>
            <a:off x="7114032" y="12044149"/>
            <a:ext cx="13083300" cy="457200"/>
          </a:xfrm>
          <a:prstGeom prst="rect">
            <a:avLst/>
          </a:prstGeom>
          <a:noFill/>
          <a:ln>
            <a:noFill/>
          </a:ln>
        </p:spPr>
        <p:txBody>
          <a:bodyPr anchorCtr="0" anchor="ctr" bIns="76200" lIns="76200" spcFirstLastPara="1" rIns="76200" wrap="square" tIns="76200">
            <a:noAutofit/>
          </a:bodyPr>
          <a:lstStyle/>
          <a:p>
            <a:pPr indent="0" lvl="0" marL="0" rtl="0" algn="r">
              <a:spcBef>
                <a:spcPts val="0"/>
              </a:spcBef>
              <a:spcAft>
                <a:spcPts val="0"/>
              </a:spcAft>
              <a:buClr>
                <a:schemeClr val="dk1"/>
              </a:buClr>
              <a:buSzPts val="1800"/>
              <a:buFont typeface="Open Sans"/>
              <a:buNone/>
            </a:pPr>
            <a:r>
              <a:rPr i="1" lang="en-US" sz="1600">
                <a:solidFill>
                  <a:schemeClr val="lt1"/>
                </a:solidFill>
                <a:latin typeface="Open Sans"/>
                <a:ea typeface="Open Sans"/>
                <a:cs typeface="Open Sans"/>
                <a:sym typeface="Open Sans"/>
              </a:rPr>
              <a:t>SOFTer SKIN/ Amy Kim, Andrea Najera, Shamanth Thenkan</a:t>
            </a:r>
            <a:endParaRPr sz="1600">
              <a:solidFill>
                <a:schemeClr val="lt1"/>
              </a:solidFill>
            </a:endParaRPr>
          </a:p>
          <a:p>
            <a:pPr indent="0" lvl="0" marL="0" marR="0" rtl="0" algn="r">
              <a:lnSpc>
                <a:spcPct val="100000"/>
              </a:lnSpc>
              <a:spcBef>
                <a:spcPts val="0"/>
              </a:spcBef>
              <a:spcAft>
                <a:spcPts val="0"/>
              </a:spcAft>
              <a:buClr>
                <a:srgbClr val="DCDEE0"/>
              </a:buClr>
              <a:buSzPts val="1800"/>
              <a:buFont typeface="Open Sans"/>
              <a:buNone/>
            </a:pPr>
            <a:r>
              <a:t/>
            </a:r>
            <a:endParaRPr i="1" sz="1600">
              <a:solidFill>
                <a:schemeClr val="lt1"/>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 name="Shape 45"/>
        <p:cNvGrpSpPr/>
        <p:nvPr/>
      </p:nvGrpSpPr>
      <p:grpSpPr>
        <a:xfrm>
          <a:off x="0" y="0"/>
          <a:ext cx="0" cy="0"/>
          <a:chOff x="0" y="0"/>
          <a:chExt cx="0" cy="0"/>
        </a:xfrm>
      </p:grpSpPr>
      <p:sp>
        <p:nvSpPr>
          <p:cNvPr id="46" name="Google Shape;46;p8"/>
          <p:cNvSpPr txBox="1"/>
          <p:nvPr/>
        </p:nvSpPr>
        <p:spPr>
          <a:xfrm>
            <a:off x="1128300" y="10053200"/>
            <a:ext cx="11471400" cy="13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3600">
                <a:solidFill>
                  <a:srgbClr val="76A5AF"/>
                </a:solidFill>
                <a:latin typeface="Montserrat"/>
                <a:ea typeface="Montserrat"/>
                <a:cs typeface="Montserrat"/>
                <a:sym typeface="Montserrat"/>
              </a:rPr>
              <a:t>How to make your skin softer, week by week</a:t>
            </a:r>
            <a:endParaRPr i="1" sz="3600">
              <a:solidFill>
                <a:srgbClr val="76A5AF"/>
              </a:solidFill>
              <a:latin typeface="Montserrat"/>
              <a:ea typeface="Montserrat"/>
              <a:cs typeface="Montserrat"/>
              <a:sym typeface="Montserrat"/>
            </a:endParaRPr>
          </a:p>
        </p:txBody>
      </p:sp>
      <p:sp>
        <p:nvSpPr>
          <p:cNvPr id="47" name="Google Shape;47;p8"/>
          <p:cNvSpPr/>
          <p:nvPr/>
        </p:nvSpPr>
        <p:spPr>
          <a:xfrm>
            <a:off x="1128300" y="3749109"/>
            <a:ext cx="4778100" cy="47790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MESH FACES</a:t>
            </a:r>
            <a:endParaRPr/>
          </a:p>
        </p:txBody>
      </p:sp>
      <p:sp>
        <p:nvSpPr>
          <p:cNvPr id="48" name="Google Shape;48;p8"/>
          <p:cNvSpPr/>
          <p:nvPr/>
        </p:nvSpPr>
        <p:spPr>
          <a:xfrm>
            <a:off x="6911400" y="3749109"/>
            <a:ext cx="4778100" cy="47790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SUB D MSB</a:t>
            </a:r>
            <a:endParaRPr/>
          </a:p>
        </p:txBody>
      </p:sp>
      <p:sp>
        <p:nvSpPr>
          <p:cNvPr id="49" name="Google Shape;49;p8"/>
          <p:cNvSpPr/>
          <p:nvPr/>
        </p:nvSpPr>
        <p:spPr>
          <a:xfrm>
            <a:off x="12694500" y="3749109"/>
            <a:ext cx="4778100" cy="47790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STRIPING MESH</a:t>
            </a:r>
            <a:endParaRPr/>
          </a:p>
        </p:txBody>
      </p:sp>
      <p:sp>
        <p:nvSpPr>
          <p:cNvPr id="50" name="Google Shape;50;p8"/>
          <p:cNvSpPr/>
          <p:nvPr/>
        </p:nvSpPr>
        <p:spPr>
          <a:xfrm>
            <a:off x="18477601" y="3749109"/>
            <a:ext cx="4778100" cy="47790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8"/>
          <p:cNvSpPr txBox="1"/>
          <p:nvPr/>
        </p:nvSpPr>
        <p:spPr>
          <a:xfrm>
            <a:off x="1533569" y="8735300"/>
            <a:ext cx="4170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latin typeface="Montserrat"/>
                <a:ea typeface="Montserrat"/>
                <a:cs typeface="Montserrat"/>
                <a:sym typeface="Montserrat"/>
              </a:rPr>
              <a:t>1 - </a:t>
            </a:r>
            <a:r>
              <a:rPr lang="en-US" sz="2000">
                <a:latin typeface="Montserrat"/>
                <a:ea typeface="Montserrat"/>
                <a:cs typeface="Montserrat"/>
                <a:sym typeface="Montserrat"/>
              </a:rPr>
              <a:t>Geometry</a:t>
            </a:r>
            <a:endParaRPr sz="2000">
              <a:latin typeface="Montserrat"/>
              <a:ea typeface="Montserrat"/>
              <a:cs typeface="Montserrat"/>
              <a:sym typeface="Montserrat"/>
            </a:endParaRPr>
          </a:p>
        </p:txBody>
      </p:sp>
      <p:sp>
        <p:nvSpPr>
          <p:cNvPr id="52" name="Google Shape;52;p8"/>
          <p:cNvSpPr txBox="1"/>
          <p:nvPr/>
        </p:nvSpPr>
        <p:spPr>
          <a:xfrm>
            <a:off x="6911377" y="8735300"/>
            <a:ext cx="4778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latin typeface="Montserrat"/>
                <a:ea typeface="Montserrat"/>
                <a:cs typeface="Montserrat"/>
                <a:sym typeface="Montserrat"/>
              </a:rPr>
              <a:t>2 - </a:t>
            </a:r>
            <a:r>
              <a:rPr lang="en-US" sz="2000">
                <a:latin typeface="Montserrat"/>
                <a:ea typeface="Montserrat"/>
                <a:cs typeface="Montserrat"/>
                <a:sym typeface="Montserrat"/>
              </a:rPr>
              <a:t>SubD + Relax Mesh</a:t>
            </a:r>
            <a:endParaRPr sz="2000">
              <a:latin typeface="Montserrat"/>
              <a:ea typeface="Montserrat"/>
              <a:cs typeface="Montserrat"/>
              <a:sym typeface="Montserrat"/>
            </a:endParaRPr>
          </a:p>
        </p:txBody>
      </p:sp>
      <p:sp>
        <p:nvSpPr>
          <p:cNvPr id="53" name="Google Shape;53;p8"/>
          <p:cNvSpPr txBox="1"/>
          <p:nvPr/>
        </p:nvSpPr>
        <p:spPr>
          <a:xfrm>
            <a:off x="12998263" y="8735300"/>
            <a:ext cx="4170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latin typeface="Montserrat"/>
                <a:ea typeface="Montserrat"/>
                <a:cs typeface="Montserrat"/>
                <a:sym typeface="Montserrat"/>
              </a:rPr>
              <a:t>3 - </a:t>
            </a:r>
            <a:r>
              <a:rPr lang="en-US" sz="2000">
                <a:latin typeface="Montserrat"/>
                <a:ea typeface="Montserrat"/>
                <a:cs typeface="Montserrat"/>
                <a:sym typeface="Montserrat"/>
              </a:rPr>
              <a:t>Stripe</a:t>
            </a:r>
            <a:endParaRPr sz="2000">
              <a:latin typeface="Montserrat"/>
              <a:ea typeface="Montserrat"/>
              <a:cs typeface="Montserrat"/>
              <a:sym typeface="Montserrat"/>
            </a:endParaRPr>
          </a:p>
        </p:txBody>
      </p:sp>
      <p:sp>
        <p:nvSpPr>
          <p:cNvPr id="54" name="Google Shape;54;p8"/>
          <p:cNvSpPr txBox="1"/>
          <p:nvPr/>
        </p:nvSpPr>
        <p:spPr>
          <a:xfrm>
            <a:off x="18781404" y="8735300"/>
            <a:ext cx="4170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latin typeface="Montserrat"/>
                <a:ea typeface="Montserrat"/>
                <a:cs typeface="Montserrat"/>
                <a:sym typeface="Montserrat"/>
              </a:rPr>
              <a:t>4- </a:t>
            </a:r>
            <a:r>
              <a:rPr lang="en-US" sz="2000">
                <a:latin typeface="Montserrat"/>
                <a:ea typeface="Montserrat"/>
                <a:cs typeface="Montserrat"/>
                <a:sym typeface="Montserrat"/>
              </a:rPr>
              <a:t>Fabrication</a:t>
            </a:r>
            <a:endParaRPr sz="2000">
              <a:latin typeface="Montserrat"/>
              <a:ea typeface="Montserrat"/>
              <a:cs typeface="Montserrat"/>
              <a:sym typeface="Montserrat"/>
            </a:endParaRPr>
          </a:p>
        </p:txBody>
      </p:sp>
      <p:pic>
        <p:nvPicPr>
          <p:cNvPr id="55" name="Google Shape;55;p8"/>
          <p:cNvPicPr preferRelativeResize="0"/>
          <p:nvPr/>
        </p:nvPicPr>
        <p:blipFill rotWithShape="1">
          <a:blip r:embed="rId3">
            <a:alphaModFix/>
          </a:blip>
          <a:srcRect b="6427" l="14912" r="13973" t="5883"/>
          <a:stretch/>
        </p:blipFill>
        <p:spPr>
          <a:xfrm>
            <a:off x="996950" y="3710275"/>
            <a:ext cx="4996000" cy="4928428"/>
          </a:xfrm>
          <a:prstGeom prst="rect">
            <a:avLst/>
          </a:prstGeom>
          <a:noFill/>
          <a:ln>
            <a:noFill/>
          </a:ln>
        </p:spPr>
      </p:pic>
      <p:pic>
        <p:nvPicPr>
          <p:cNvPr id="56" name="Google Shape;56;p8"/>
          <p:cNvPicPr preferRelativeResize="0"/>
          <p:nvPr/>
        </p:nvPicPr>
        <p:blipFill rotWithShape="1">
          <a:blip r:embed="rId4">
            <a:alphaModFix/>
          </a:blip>
          <a:srcRect b="4939" l="11631" r="13663" t="4595"/>
          <a:stretch/>
        </p:blipFill>
        <p:spPr>
          <a:xfrm>
            <a:off x="6844700" y="3679825"/>
            <a:ext cx="5020985" cy="4864108"/>
          </a:xfrm>
          <a:prstGeom prst="rect">
            <a:avLst/>
          </a:prstGeom>
          <a:noFill/>
          <a:ln>
            <a:noFill/>
          </a:ln>
        </p:spPr>
      </p:pic>
      <p:pic>
        <p:nvPicPr>
          <p:cNvPr id="57" name="Google Shape;57;p8"/>
          <p:cNvPicPr preferRelativeResize="0"/>
          <p:nvPr/>
        </p:nvPicPr>
        <p:blipFill rotWithShape="1">
          <a:blip r:embed="rId5">
            <a:alphaModFix/>
          </a:blip>
          <a:srcRect b="6807" l="14433" r="13794" t="5810"/>
          <a:stretch/>
        </p:blipFill>
        <p:spPr>
          <a:xfrm>
            <a:off x="12630175" y="3679825"/>
            <a:ext cx="5020975" cy="4890248"/>
          </a:xfrm>
          <a:prstGeom prst="rect">
            <a:avLst/>
          </a:prstGeom>
          <a:noFill/>
          <a:ln>
            <a:noFill/>
          </a:ln>
        </p:spPr>
      </p:pic>
      <p:pic>
        <p:nvPicPr>
          <p:cNvPr id="58" name="Google Shape;58;p8"/>
          <p:cNvPicPr preferRelativeResize="0"/>
          <p:nvPr/>
        </p:nvPicPr>
        <p:blipFill rotWithShape="1">
          <a:blip r:embed="rId6">
            <a:alphaModFix/>
          </a:blip>
          <a:srcRect b="35906" l="0" r="66149" t="44113"/>
          <a:stretch/>
        </p:blipFill>
        <p:spPr>
          <a:xfrm>
            <a:off x="18629000" y="7511651"/>
            <a:ext cx="2078351" cy="634190"/>
          </a:xfrm>
          <a:prstGeom prst="rect">
            <a:avLst/>
          </a:prstGeom>
          <a:noFill/>
          <a:ln>
            <a:noFill/>
          </a:ln>
        </p:spPr>
      </p:pic>
      <p:pic>
        <p:nvPicPr>
          <p:cNvPr id="59" name="Google Shape;59;p8"/>
          <p:cNvPicPr preferRelativeResize="0"/>
          <p:nvPr/>
        </p:nvPicPr>
        <p:blipFill rotWithShape="1">
          <a:blip r:embed="rId7">
            <a:alphaModFix/>
          </a:blip>
          <a:srcRect b="6820" l="25928" r="44826" t="0"/>
          <a:stretch/>
        </p:blipFill>
        <p:spPr>
          <a:xfrm>
            <a:off x="20838700" y="4694700"/>
            <a:ext cx="2340799" cy="3634925"/>
          </a:xfrm>
          <a:prstGeom prst="rect">
            <a:avLst/>
          </a:prstGeom>
          <a:noFill/>
          <a:ln>
            <a:noFill/>
          </a:ln>
        </p:spPr>
      </p:pic>
      <p:pic>
        <p:nvPicPr>
          <p:cNvPr id="60" name="Google Shape;60;p8"/>
          <p:cNvPicPr preferRelativeResize="0"/>
          <p:nvPr/>
        </p:nvPicPr>
        <p:blipFill rotWithShape="1">
          <a:blip r:embed="rId6">
            <a:alphaModFix/>
          </a:blip>
          <a:srcRect b="28634" l="36270" r="21392" t="33713"/>
          <a:stretch/>
        </p:blipFill>
        <p:spPr>
          <a:xfrm>
            <a:off x="18477650" y="6639067"/>
            <a:ext cx="2284850" cy="1050508"/>
          </a:xfrm>
          <a:prstGeom prst="rect">
            <a:avLst/>
          </a:prstGeom>
          <a:noFill/>
          <a:ln>
            <a:noFill/>
          </a:ln>
        </p:spPr>
      </p:pic>
      <p:pic>
        <p:nvPicPr>
          <p:cNvPr id="61" name="Google Shape;61;p8"/>
          <p:cNvPicPr preferRelativeResize="0"/>
          <p:nvPr/>
        </p:nvPicPr>
        <p:blipFill rotWithShape="1">
          <a:blip r:embed="rId8">
            <a:alphaModFix/>
          </a:blip>
          <a:srcRect b="32278" l="52245" r="22752" t="44612"/>
          <a:stretch/>
        </p:blipFill>
        <p:spPr>
          <a:xfrm>
            <a:off x="18591825" y="6017900"/>
            <a:ext cx="2176576" cy="980499"/>
          </a:xfrm>
          <a:prstGeom prst="rect">
            <a:avLst/>
          </a:prstGeom>
          <a:noFill/>
          <a:ln>
            <a:noFill/>
          </a:ln>
        </p:spPr>
      </p:pic>
      <p:pic>
        <p:nvPicPr>
          <p:cNvPr id="62" name="Google Shape;62;p8"/>
          <p:cNvPicPr preferRelativeResize="0"/>
          <p:nvPr/>
        </p:nvPicPr>
        <p:blipFill rotWithShape="1">
          <a:blip r:embed="rId9">
            <a:alphaModFix/>
          </a:blip>
          <a:srcRect b="36833" l="3050" r="6435" t="36055"/>
          <a:stretch/>
        </p:blipFill>
        <p:spPr>
          <a:xfrm>
            <a:off x="18553850" y="3883950"/>
            <a:ext cx="4625649" cy="716300"/>
          </a:xfrm>
          <a:prstGeom prst="rect">
            <a:avLst/>
          </a:prstGeom>
          <a:noFill/>
          <a:ln>
            <a:noFill/>
          </a:ln>
        </p:spPr>
      </p:pic>
      <p:pic>
        <p:nvPicPr>
          <p:cNvPr id="63" name="Google Shape;63;p8"/>
          <p:cNvPicPr preferRelativeResize="0"/>
          <p:nvPr/>
        </p:nvPicPr>
        <p:blipFill rotWithShape="1">
          <a:blip r:embed="rId8">
            <a:alphaModFix/>
          </a:blip>
          <a:srcRect b="33433" l="0" r="71171" t="43457"/>
          <a:stretch/>
        </p:blipFill>
        <p:spPr>
          <a:xfrm>
            <a:off x="18579875" y="5281825"/>
            <a:ext cx="2340799" cy="914495"/>
          </a:xfrm>
          <a:prstGeom prst="rect">
            <a:avLst/>
          </a:prstGeom>
          <a:noFill/>
          <a:ln>
            <a:noFill/>
          </a:ln>
        </p:spPr>
      </p:pic>
      <p:pic>
        <p:nvPicPr>
          <p:cNvPr id="64" name="Google Shape;64;p8"/>
          <p:cNvPicPr preferRelativeResize="0"/>
          <p:nvPr/>
        </p:nvPicPr>
        <p:blipFill rotWithShape="1">
          <a:blip r:embed="rId8">
            <a:alphaModFix/>
          </a:blip>
          <a:srcRect b="33849" l="72836" r="1300" t="43042"/>
          <a:stretch/>
        </p:blipFill>
        <p:spPr>
          <a:xfrm>
            <a:off x="18705575" y="4730500"/>
            <a:ext cx="1952648" cy="8503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9"/>
          <p:cNvSpPr txBox="1"/>
          <p:nvPr/>
        </p:nvSpPr>
        <p:spPr>
          <a:xfrm>
            <a:off x="564525" y="10978425"/>
            <a:ext cx="12092400" cy="27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2400">
                <a:latin typeface="Open Sans SemiBold"/>
                <a:ea typeface="Open Sans SemiBold"/>
                <a:cs typeface="Open Sans SemiBold"/>
                <a:sym typeface="Open Sans SemiBold"/>
              </a:rPr>
              <a:t>1 - INITIAL EXPLORATION</a:t>
            </a:r>
            <a:endParaRPr i="1" sz="2400">
              <a:latin typeface="Open Sans SemiBold"/>
              <a:ea typeface="Open Sans SemiBold"/>
              <a:cs typeface="Open Sans SemiBold"/>
              <a:sym typeface="Open Sans SemiBold"/>
            </a:endParaRPr>
          </a:p>
          <a:p>
            <a:pPr indent="0" lvl="0" marL="0" rtl="0" algn="l">
              <a:spcBef>
                <a:spcPts val="0"/>
              </a:spcBef>
              <a:spcAft>
                <a:spcPts val="0"/>
              </a:spcAft>
              <a:buNone/>
            </a:pPr>
            <a:r>
              <a:t/>
            </a:r>
            <a:endParaRPr sz="2000">
              <a:latin typeface="Open Sans Light"/>
              <a:ea typeface="Open Sans Light"/>
              <a:cs typeface="Open Sans Light"/>
              <a:sym typeface="Open Sans Light"/>
            </a:endParaRPr>
          </a:p>
          <a:p>
            <a:pPr indent="0" lvl="0" marL="0" rtl="0" algn="l">
              <a:spcBef>
                <a:spcPts val="0"/>
              </a:spcBef>
              <a:spcAft>
                <a:spcPts val="0"/>
              </a:spcAft>
              <a:buNone/>
            </a:pPr>
            <a:r>
              <a:rPr i="1" lang="en-US" sz="2000">
                <a:latin typeface="Montserrat"/>
                <a:ea typeface="Montserrat"/>
                <a:cs typeface="Montserrat"/>
                <a:sym typeface="Montserrat"/>
              </a:rPr>
              <a:t>Three team members explored different mesh geometries, their relaxation and stripping. We were attracted to the relaxation of surfaces, but also the stripping pattern formed from surface and solid connections.</a:t>
            </a:r>
            <a:endParaRPr i="1" sz="2000">
              <a:latin typeface="Montserrat"/>
              <a:ea typeface="Montserrat"/>
              <a:cs typeface="Montserrat"/>
              <a:sym typeface="Montserrat"/>
            </a:endParaRPr>
          </a:p>
        </p:txBody>
      </p:sp>
      <p:pic>
        <p:nvPicPr>
          <p:cNvPr id="70" name="Google Shape;70;p9"/>
          <p:cNvPicPr preferRelativeResize="0"/>
          <p:nvPr/>
        </p:nvPicPr>
        <p:blipFill>
          <a:blip r:embed="rId3">
            <a:alphaModFix/>
          </a:blip>
          <a:stretch>
            <a:fillRect/>
          </a:stretch>
        </p:blipFill>
        <p:spPr>
          <a:xfrm>
            <a:off x="20633850" y="12518225"/>
            <a:ext cx="3048000" cy="600087"/>
          </a:xfrm>
          <a:prstGeom prst="rect">
            <a:avLst/>
          </a:prstGeom>
          <a:noFill/>
          <a:ln>
            <a:noFill/>
          </a:ln>
        </p:spPr>
      </p:pic>
      <p:pic>
        <p:nvPicPr>
          <p:cNvPr id="71" name="Google Shape;71;p9"/>
          <p:cNvPicPr preferRelativeResize="0"/>
          <p:nvPr/>
        </p:nvPicPr>
        <p:blipFill rotWithShape="1">
          <a:blip r:embed="rId4">
            <a:alphaModFix/>
          </a:blip>
          <a:srcRect b="23684" l="0" r="0" t="23684"/>
          <a:stretch/>
        </p:blipFill>
        <p:spPr>
          <a:xfrm>
            <a:off x="215275" y="1522398"/>
            <a:ext cx="23953450" cy="10085876"/>
          </a:xfrm>
          <a:prstGeom prst="rect">
            <a:avLst/>
          </a:prstGeom>
          <a:noFill/>
          <a:ln>
            <a:noFill/>
          </a:ln>
        </p:spPr>
      </p:pic>
      <p:sp>
        <p:nvSpPr>
          <p:cNvPr id="72" name="Google Shape;72;p9"/>
          <p:cNvSpPr/>
          <p:nvPr/>
        </p:nvSpPr>
        <p:spPr>
          <a:xfrm>
            <a:off x="7114032" y="12737299"/>
            <a:ext cx="13083300" cy="457200"/>
          </a:xfrm>
          <a:prstGeom prst="rect">
            <a:avLst/>
          </a:prstGeom>
          <a:noFill/>
          <a:ln>
            <a:noFill/>
          </a:ln>
        </p:spPr>
        <p:txBody>
          <a:bodyPr anchorCtr="0" anchor="ctr" bIns="76200" lIns="76200" spcFirstLastPara="1" rIns="76200" wrap="square" tIns="76200">
            <a:noAutofit/>
          </a:bodyPr>
          <a:lstStyle/>
          <a:p>
            <a:pPr indent="0" lvl="0" marL="0" marR="0" rtl="0" algn="r">
              <a:lnSpc>
                <a:spcPct val="100000"/>
              </a:lnSpc>
              <a:spcBef>
                <a:spcPts val="0"/>
              </a:spcBef>
              <a:spcAft>
                <a:spcPts val="0"/>
              </a:spcAft>
              <a:buClr>
                <a:srgbClr val="000000"/>
              </a:buClr>
              <a:buSzPts val="1800"/>
              <a:buFont typeface="Open Sans"/>
              <a:buNone/>
            </a:pPr>
            <a:r>
              <a:rPr i="1" lang="en-US" sz="1600">
                <a:latin typeface="Open Sans"/>
                <a:ea typeface="Open Sans"/>
                <a:cs typeface="Open Sans"/>
                <a:sym typeface="Open Sans"/>
              </a:rPr>
              <a:t>SOFTer SKIN</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Amy Kim</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Andrea Najera</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Shamanth Thenkan</a:t>
            </a:r>
            <a:endParaRPr sz="1600"/>
          </a:p>
        </p:txBody>
      </p:sp>
      <p:sp>
        <p:nvSpPr>
          <p:cNvPr id="73" name="Google Shape;73;p9"/>
          <p:cNvSpPr/>
          <p:nvPr/>
        </p:nvSpPr>
        <p:spPr>
          <a:xfrm>
            <a:off x="3523275" y="4824750"/>
            <a:ext cx="67500" cy="67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9"/>
          <p:cNvSpPr/>
          <p:nvPr/>
        </p:nvSpPr>
        <p:spPr>
          <a:xfrm>
            <a:off x="5009175" y="4824750"/>
            <a:ext cx="67500" cy="67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9"/>
          <p:cNvSpPr/>
          <p:nvPr/>
        </p:nvSpPr>
        <p:spPr>
          <a:xfrm>
            <a:off x="3904275" y="5200975"/>
            <a:ext cx="67500" cy="67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9"/>
          <p:cNvSpPr/>
          <p:nvPr/>
        </p:nvSpPr>
        <p:spPr>
          <a:xfrm>
            <a:off x="4409100" y="5200975"/>
            <a:ext cx="67500" cy="67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9"/>
          <p:cNvSpPr/>
          <p:nvPr/>
        </p:nvSpPr>
        <p:spPr>
          <a:xfrm>
            <a:off x="3813800" y="5543875"/>
            <a:ext cx="67500" cy="67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9"/>
          <p:cNvSpPr/>
          <p:nvPr/>
        </p:nvSpPr>
        <p:spPr>
          <a:xfrm>
            <a:off x="4309100" y="5543875"/>
            <a:ext cx="67500" cy="67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9"/>
          <p:cNvSpPr/>
          <p:nvPr/>
        </p:nvSpPr>
        <p:spPr>
          <a:xfrm>
            <a:off x="3175625" y="5905825"/>
            <a:ext cx="67500" cy="67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a:off x="4742475" y="5905825"/>
            <a:ext cx="67500" cy="67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9"/>
          <p:cNvSpPr/>
          <p:nvPr/>
        </p:nvSpPr>
        <p:spPr>
          <a:xfrm>
            <a:off x="2789850" y="7148850"/>
            <a:ext cx="67500" cy="67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9"/>
          <p:cNvSpPr/>
          <p:nvPr/>
        </p:nvSpPr>
        <p:spPr>
          <a:xfrm>
            <a:off x="4447200" y="7148850"/>
            <a:ext cx="67500" cy="67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9"/>
          <p:cNvSpPr/>
          <p:nvPr/>
        </p:nvSpPr>
        <p:spPr>
          <a:xfrm>
            <a:off x="3213725" y="7553650"/>
            <a:ext cx="67500" cy="67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9"/>
          <p:cNvSpPr/>
          <p:nvPr/>
        </p:nvSpPr>
        <p:spPr>
          <a:xfrm>
            <a:off x="3776525" y="7553650"/>
            <a:ext cx="67500" cy="67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9"/>
          <p:cNvSpPr/>
          <p:nvPr/>
        </p:nvSpPr>
        <p:spPr>
          <a:xfrm>
            <a:off x="3108125" y="7963225"/>
            <a:ext cx="67500" cy="67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9"/>
          <p:cNvSpPr/>
          <p:nvPr/>
        </p:nvSpPr>
        <p:spPr>
          <a:xfrm>
            <a:off x="3661400" y="8001325"/>
            <a:ext cx="67500" cy="67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9"/>
          <p:cNvSpPr/>
          <p:nvPr/>
        </p:nvSpPr>
        <p:spPr>
          <a:xfrm>
            <a:off x="2437425" y="8431075"/>
            <a:ext cx="67500" cy="67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9"/>
          <p:cNvSpPr/>
          <p:nvPr/>
        </p:nvSpPr>
        <p:spPr>
          <a:xfrm>
            <a:off x="4109050" y="8431075"/>
            <a:ext cx="67500" cy="67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9"/>
          <p:cNvSpPr/>
          <p:nvPr/>
        </p:nvSpPr>
        <p:spPr>
          <a:xfrm>
            <a:off x="6356950" y="4824750"/>
            <a:ext cx="67500" cy="67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a:off x="7876200" y="4824750"/>
            <a:ext cx="67500" cy="67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9"/>
          <p:cNvSpPr/>
          <p:nvPr/>
        </p:nvSpPr>
        <p:spPr>
          <a:xfrm>
            <a:off x="6814175" y="5167650"/>
            <a:ext cx="67500" cy="67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9"/>
          <p:cNvSpPr/>
          <p:nvPr/>
        </p:nvSpPr>
        <p:spPr>
          <a:xfrm>
            <a:off x="7299950" y="5200975"/>
            <a:ext cx="67500" cy="67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9"/>
          <p:cNvSpPr/>
          <p:nvPr/>
        </p:nvSpPr>
        <p:spPr>
          <a:xfrm>
            <a:off x="6746675" y="5543875"/>
            <a:ext cx="67500" cy="67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a:off x="7266600" y="5505775"/>
            <a:ext cx="67500" cy="67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9"/>
          <p:cNvSpPr/>
          <p:nvPr/>
        </p:nvSpPr>
        <p:spPr>
          <a:xfrm>
            <a:off x="6190263" y="5905825"/>
            <a:ext cx="67500" cy="67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9"/>
          <p:cNvSpPr/>
          <p:nvPr/>
        </p:nvSpPr>
        <p:spPr>
          <a:xfrm>
            <a:off x="7723800" y="5905825"/>
            <a:ext cx="67500" cy="67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5937850" y="7125050"/>
            <a:ext cx="67500" cy="67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7533300" y="7091700"/>
            <a:ext cx="67500" cy="67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p:nvPr/>
        </p:nvSpPr>
        <p:spPr>
          <a:xfrm>
            <a:off x="6376025" y="7553650"/>
            <a:ext cx="67500" cy="67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9"/>
          <p:cNvSpPr/>
          <p:nvPr/>
        </p:nvSpPr>
        <p:spPr>
          <a:xfrm>
            <a:off x="6904675" y="7553650"/>
            <a:ext cx="67500" cy="67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9"/>
          <p:cNvSpPr/>
          <p:nvPr/>
        </p:nvSpPr>
        <p:spPr>
          <a:xfrm>
            <a:off x="6289450" y="7963225"/>
            <a:ext cx="67500" cy="67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9"/>
          <p:cNvSpPr/>
          <p:nvPr/>
        </p:nvSpPr>
        <p:spPr>
          <a:xfrm>
            <a:off x="6881675" y="7963225"/>
            <a:ext cx="67500" cy="67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9"/>
          <p:cNvSpPr/>
          <p:nvPr/>
        </p:nvSpPr>
        <p:spPr>
          <a:xfrm>
            <a:off x="5656863" y="8431075"/>
            <a:ext cx="67500" cy="67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9"/>
          <p:cNvSpPr/>
          <p:nvPr/>
        </p:nvSpPr>
        <p:spPr>
          <a:xfrm>
            <a:off x="7367450" y="8431075"/>
            <a:ext cx="67500" cy="67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9"/>
          <p:cNvSpPr/>
          <p:nvPr/>
        </p:nvSpPr>
        <p:spPr>
          <a:xfrm>
            <a:off x="9257275" y="4786650"/>
            <a:ext cx="67500" cy="67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9"/>
          <p:cNvSpPr/>
          <p:nvPr/>
        </p:nvSpPr>
        <p:spPr>
          <a:xfrm>
            <a:off x="10743225" y="4786650"/>
            <a:ext cx="67500" cy="67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9"/>
          <p:cNvSpPr/>
          <p:nvPr/>
        </p:nvSpPr>
        <p:spPr>
          <a:xfrm>
            <a:off x="9724075" y="5167650"/>
            <a:ext cx="67500" cy="67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9"/>
          <p:cNvSpPr/>
          <p:nvPr/>
        </p:nvSpPr>
        <p:spPr>
          <a:xfrm>
            <a:off x="10214575" y="5167650"/>
            <a:ext cx="67500" cy="67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9"/>
          <p:cNvSpPr/>
          <p:nvPr/>
        </p:nvSpPr>
        <p:spPr>
          <a:xfrm>
            <a:off x="9679550" y="5505775"/>
            <a:ext cx="67500" cy="67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9"/>
          <p:cNvSpPr/>
          <p:nvPr/>
        </p:nvSpPr>
        <p:spPr>
          <a:xfrm>
            <a:off x="10214575" y="5505775"/>
            <a:ext cx="67500" cy="67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9"/>
          <p:cNvSpPr/>
          <p:nvPr/>
        </p:nvSpPr>
        <p:spPr>
          <a:xfrm>
            <a:off x="9138238" y="5905825"/>
            <a:ext cx="67500" cy="67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9"/>
          <p:cNvSpPr/>
          <p:nvPr/>
        </p:nvSpPr>
        <p:spPr>
          <a:xfrm>
            <a:off x="10671775" y="5905825"/>
            <a:ext cx="67500" cy="67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9"/>
          <p:cNvSpPr/>
          <p:nvPr/>
        </p:nvSpPr>
        <p:spPr>
          <a:xfrm>
            <a:off x="9032600" y="7091700"/>
            <a:ext cx="67500" cy="67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9"/>
          <p:cNvSpPr/>
          <p:nvPr/>
        </p:nvSpPr>
        <p:spPr>
          <a:xfrm>
            <a:off x="10671775" y="7091700"/>
            <a:ext cx="67500" cy="67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9"/>
          <p:cNvSpPr/>
          <p:nvPr/>
        </p:nvSpPr>
        <p:spPr>
          <a:xfrm>
            <a:off x="9538325" y="7506050"/>
            <a:ext cx="67500" cy="67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p:cNvSpPr/>
          <p:nvPr/>
        </p:nvSpPr>
        <p:spPr>
          <a:xfrm>
            <a:off x="10075625" y="7506050"/>
            <a:ext cx="67500" cy="67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p:cNvSpPr/>
          <p:nvPr/>
        </p:nvSpPr>
        <p:spPr>
          <a:xfrm>
            <a:off x="9516775" y="7933525"/>
            <a:ext cx="67500" cy="67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p:cNvSpPr/>
          <p:nvPr/>
        </p:nvSpPr>
        <p:spPr>
          <a:xfrm>
            <a:off x="10037525" y="7963225"/>
            <a:ext cx="67500" cy="67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9"/>
          <p:cNvSpPr/>
          <p:nvPr/>
        </p:nvSpPr>
        <p:spPr>
          <a:xfrm>
            <a:off x="8899263" y="8401375"/>
            <a:ext cx="67500" cy="67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9"/>
          <p:cNvSpPr/>
          <p:nvPr/>
        </p:nvSpPr>
        <p:spPr>
          <a:xfrm>
            <a:off x="10570925" y="8401375"/>
            <a:ext cx="67500" cy="67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a:off x="12127350" y="7091700"/>
            <a:ext cx="67500" cy="67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9"/>
          <p:cNvSpPr/>
          <p:nvPr/>
        </p:nvSpPr>
        <p:spPr>
          <a:xfrm>
            <a:off x="12941750" y="6824100"/>
            <a:ext cx="67500" cy="67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9"/>
          <p:cNvSpPr/>
          <p:nvPr/>
        </p:nvSpPr>
        <p:spPr>
          <a:xfrm>
            <a:off x="13784700" y="7091700"/>
            <a:ext cx="67500" cy="67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9"/>
          <p:cNvSpPr/>
          <p:nvPr/>
        </p:nvSpPr>
        <p:spPr>
          <a:xfrm>
            <a:off x="14137125" y="7720350"/>
            <a:ext cx="67500" cy="67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9"/>
          <p:cNvSpPr/>
          <p:nvPr/>
        </p:nvSpPr>
        <p:spPr>
          <a:xfrm>
            <a:off x="11770175" y="7720350"/>
            <a:ext cx="67500" cy="67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9"/>
          <p:cNvSpPr/>
          <p:nvPr/>
        </p:nvSpPr>
        <p:spPr>
          <a:xfrm>
            <a:off x="12141675" y="8363275"/>
            <a:ext cx="67500" cy="67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9"/>
          <p:cNvSpPr/>
          <p:nvPr/>
        </p:nvSpPr>
        <p:spPr>
          <a:xfrm>
            <a:off x="13009250" y="8663325"/>
            <a:ext cx="67500" cy="67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9"/>
          <p:cNvSpPr/>
          <p:nvPr/>
        </p:nvSpPr>
        <p:spPr>
          <a:xfrm>
            <a:off x="13828400" y="8363275"/>
            <a:ext cx="67500" cy="67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9"/>
          <p:cNvSpPr/>
          <p:nvPr/>
        </p:nvSpPr>
        <p:spPr>
          <a:xfrm>
            <a:off x="13690300" y="5838025"/>
            <a:ext cx="67500" cy="67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a:off x="12918775" y="6061875"/>
            <a:ext cx="67500" cy="67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9"/>
          <p:cNvSpPr/>
          <p:nvPr/>
        </p:nvSpPr>
        <p:spPr>
          <a:xfrm>
            <a:off x="12127350" y="5820125"/>
            <a:ext cx="67500" cy="67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9"/>
          <p:cNvSpPr/>
          <p:nvPr/>
        </p:nvSpPr>
        <p:spPr>
          <a:xfrm>
            <a:off x="11770175" y="5268775"/>
            <a:ext cx="67500" cy="67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9"/>
          <p:cNvSpPr/>
          <p:nvPr/>
        </p:nvSpPr>
        <p:spPr>
          <a:xfrm>
            <a:off x="12094025" y="4718850"/>
            <a:ext cx="67500" cy="67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9"/>
          <p:cNvSpPr/>
          <p:nvPr/>
        </p:nvSpPr>
        <p:spPr>
          <a:xfrm>
            <a:off x="12851275" y="4487750"/>
            <a:ext cx="67500" cy="67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9"/>
          <p:cNvSpPr/>
          <p:nvPr/>
        </p:nvSpPr>
        <p:spPr>
          <a:xfrm>
            <a:off x="13621925" y="4718850"/>
            <a:ext cx="67500" cy="67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9"/>
          <p:cNvSpPr/>
          <p:nvPr/>
        </p:nvSpPr>
        <p:spPr>
          <a:xfrm>
            <a:off x="13964825" y="5268775"/>
            <a:ext cx="67500" cy="67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10"/>
          <p:cNvPicPr preferRelativeResize="0"/>
          <p:nvPr/>
        </p:nvPicPr>
        <p:blipFill rotWithShape="1">
          <a:blip r:embed="rId3">
            <a:alphaModFix/>
          </a:blip>
          <a:srcRect b="19888" l="49016" r="0" t="28665"/>
          <a:stretch/>
        </p:blipFill>
        <p:spPr>
          <a:xfrm>
            <a:off x="14510513" y="3023475"/>
            <a:ext cx="8811873" cy="6668632"/>
          </a:xfrm>
          <a:prstGeom prst="rect">
            <a:avLst/>
          </a:prstGeom>
          <a:noFill/>
          <a:ln>
            <a:noFill/>
          </a:ln>
        </p:spPr>
      </p:pic>
      <p:pic>
        <p:nvPicPr>
          <p:cNvPr id="142" name="Google Shape;142;p10"/>
          <p:cNvPicPr preferRelativeResize="0"/>
          <p:nvPr/>
        </p:nvPicPr>
        <p:blipFill rotWithShape="1">
          <a:blip r:embed="rId3">
            <a:alphaModFix/>
          </a:blip>
          <a:srcRect b="30862" l="0" r="49016" t="17692"/>
          <a:stretch/>
        </p:blipFill>
        <p:spPr>
          <a:xfrm>
            <a:off x="3423238" y="3023475"/>
            <a:ext cx="8811873" cy="6668632"/>
          </a:xfrm>
          <a:prstGeom prst="rect">
            <a:avLst/>
          </a:prstGeom>
          <a:noFill/>
          <a:ln>
            <a:noFill/>
          </a:ln>
        </p:spPr>
      </p:pic>
      <p:sp>
        <p:nvSpPr>
          <p:cNvPr id="143" name="Google Shape;143;p10"/>
          <p:cNvSpPr txBox="1"/>
          <p:nvPr/>
        </p:nvSpPr>
        <p:spPr>
          <a:xfrm>
            <a:off x="564525" y="10978425"/>
            <a:ext cx="12092400" cy="27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2400">
                <a:latin typeface="Open Sans SemiBold"/>
                <a:ea typeface="Open Sans SemiBold"/>
                <a:cs typeface="Open Sans SemiBold"/>
                <a:sym typeface="Open Sans SemiBold"/>
              </a:rPr>
              <a:t>2 - CONCEPT</a:t>
            </a:r>
            <a:endParaRPr i="1" sz="2400">
              <a:latin typeface="Open Sans SemiBold"/>
              <a:ea typeface="Open Sans SemiBold"/>
              <a:cs typeface="Open Sans SemiBold"/>
              <a:sym typeface="Open Sans SemiBold"/>
            </a:endParaRPr>
          </a:p>
          <a:p>
            <a:pPr indent="0" lvl="0" marL="0" rtl="0" algn="l">
              <a:spcBef>
                <a:spcPts val="0"/>
              </a:spcBef>
              <a:spcAft>
                <a:spcPts val="0"/>
              </a:spcAft>
              <a:buNone/>
            </a:pPr>
            <a:r>
              <a:t/>
            </a:r>
            <a:endParaRPr sz="2000">
              <a:latin typeface="Open Sans Light"/>
              <a:ea typeface="Open Sans Light"/>
              <a:cs typeface="Open Sans Light"/>
              <a:sym typeface="Open Sans Light"/>
            </a:endParaRPr>
          </a:p>
          <a:p>
            <a:pPr indent="0" lvl="0" marL="0" rtl="0" algn="l">
              <a:spcBef>
                <a:spcPts val="0"/>
              </a:spcBef>
              <a:spcAft>
                <a:spcPts val="0"/>
              </a:spcAft>
              <a:buNone/>
            </a:pPr>
            <a:r>
              <a:rPr i="1" lang="en-US" sz="2000">
                <a:latin typeface="Montserrat"/>
                <a:ea typeface="Montserrat"/>
                <a:cs typeface="Montserrat"/>
                <a:sym typeface="Montserrat"/>
              </a:rPr>
              <a:t>There is a room. There are anchor points on the walls of the room. We want to define a mesh geometry connecting to these points, and do so in two ways. . </a:t>
            </a:r>
            <a:endParaRPr i="1" sz="2000">
              <a:latin typeface="Montserrat"/>
              <a:ea typeface="Montserrat"/>
              <a:cs typeface="Montserrat"/>
              <a:sym typeface="Montserrat"/>
            </a:endParaRPr>
          </a:p>
        </p:txBody>
      </p:sp>
      <p:pic>
        <p:nvPicPr>
          <p:cNvPr id="144" name="Google Shape;144;p10"/>
          <p:cNvPicPr preferRelativeResize="0"/>
          <p:nvPr/>
        </p:nvPicPr>
        <p:blipFill>
          <a:blip r:embed="rId4">
            <a:alphaModFix/>
          </a:blip>
          <a:stretch>
            <a:fillRect/>
          </a:stretch>
        </p:blipFill>
        <p:spPr>
          <a:xfrm>
            <a:off x="20633850" y="12518225"/>
            <a:ext cx="3048000" cy="600087"/>
          </a:xfrm>
          <a:prstGeom prst="rect">
            <a:avLst/>
          </a:prstGeom>
          <a:noFill/>
          <a:ln>
            <a:noFill/>
          </a:ln>
        </p:spPr>
      </p:pic>
      <p:sp>
        <p:nvSpPr>
          <p:cNvPr id="145" name="Google Shape;145;p10"/>
          <p:cNvSpPr/>
          <p:nvPr/>
        </p:nvSpPr>
        <p:spPr>
          <a:xfrm>
            <a:off x="7114032" y="12737299"/>
            <a:ext cx="13083300" cy="457200"/>
          </a:xfrm>
          <a:prstGeom prst="rect">
            <a:avLst/>
          </a:prstGeom>
          <a:noFill/>
          <a:ln>
            <a:noFill/>
          </a:ln>
        </p:spPr>
        <p:txBody>
          <a:bodyPr anchorCtr="0" anchor="ctr" bIns="76200" lIns="76200" spcFirstLastPara="1" rIns="76200" wrap="square" tIns="76200">
            <a:noAutofit/>
          </a:bodyPr>
          <a:lstStyle/>
          <a:p>
            <a:pPr indent="0" lvl="0" marL="0" marR="0" rtl="0" algn="r">
              <a:lnSpc>
                <a:spcPct val="100000"/>
              </a:lnSpc>
              <a:spcBef>
                <a:spcPts val="0"/>
              </a:spcBef>
              <a:spcAft>
                <a:spcPts val="0"/>
              </a:spcAft>
              <a:buClr>
                <a:srgbClr val="000000"/>
              </a:buClr>
              <a:buSzPts val="1800"/>
              <a:buFont typeface="Open Sans"/>
              <a:buNone/>
            </a:pPr>
            <a:r>
              <a:rPr i="1" lang="en-US" sz="1600">
                <a:latin typeface="Open Sans"/>
                <a:ea typeface="Open Sans"/>
                <a:cs typeface="Open Sans"/>
                <a:sym typeface="Open Sans"/>
              </a:rPr>
              <a:t>SOFTer SKIN</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Amy Kim</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Andrea Najera</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Shamanth Thenkan3</a:t>
            </a:r>
            <a:endParaRPr sz="1600"/>
          </a:p>
        </p:txBody>
      </p:sp>
      <p:sp>
        <p:nvSpPr>
          <p:cNvPr id="146" name="Google Shape;146;p10"/>
          <p:cNvSpPr/>
          <p:nvPr/>
        </p:nvSpPr>
        <p:spPr>
          <a:xfrm>
            <a:off x="1873575" y="3061740"/>
            <a:ext cx="209700" cy="209700"/>
          </a:xfrm>
          <a:prstGeom prst="ellipse">
            <a:avLst/>
          </a:prstGeom>
          <a:solidFill>
            <a:srgbClr val="38761D"/>
          </a:solidFill>
          <a:ln cap="flat" cmpd="sng" w="9525">
            <a:solidFill>
              <a:srgbClr val="595959"/>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147" name="Google Shape;147;p10"/>
          <p:cNvSpPr/>
          <p:nvPr/>
        </p:nvSpPr>
        <p:spPr>
          <a:xfrm>
            <a:off x="1873575" y="3453013"/>
            <a:ext cx="209700" cy="209700"/>
          </a:xfrm>
          <a:prstGeom prst="ellipse">
            <a:avLst/>
          </a:prstGeom>
          <a:solidFill>
            <a:srgbClr val="8E7CC3"/>
          </a:solidFill>
          <a:ln cap="flat" cmpd="sng" w="9525">
            <a:solidFill>
              <a:srgbClr val="595959"/>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148" name="Google Shape;148;p10"/>
          <p:cNvSpPr txBox="1"/>
          <p:nvPr/>
        </p:nvSpPr>
        <p:spPr>
          <a:xfrm>
            <a:off x="2258707" y="3014191"/>
            <a:ext cx="1095600" cy="261600"/>
          </a:xfrm>
          <a:prstGeom prst="rect">
            <a:avLst/>
          </a:prstGeom>
          <a:noFill/>
          <a:ln>
            <a:noFill/>
          </a:ln>
        </p:spPr>
        <p:txBody>
          <a:bodyPr anchorCtr="0" anchor="t" bIns="22850" lIns="22850" spcFirstLastPara="1" rIns="22850" wrap="square" tIns="22850">
            <a:spAutoFit/>
          </a:bodyPr>
          <a:lstStyle/>
          <a:p>
            <a:pPr indent="0" lvl="0" marL="0" rtl="0" algn="l">
              <a:spcBef>
                <a:spcPts val="0"/>
              </a:spcBef>
              <a:spcAft>
                <a:spcPts val="0"/>
              </a:spcAft>
              <a:buNone/>
            </a:pPr>
            <a:r>
              <a:rPr lang="en-US">
                <a:latin typeface="Montserrat"/>
                <a:ea typeface="Montserrat"/>
                <a:cs typeface="Montserrat"/>
                <a:sym typeface="Montserrat"/>
              </a:rPr>
              <a:t>NODES</a:t>
            </a:r>
            <a:endParaRPr>
              <a:latin typeface="Montserrat"/>
              <a:ea typeface="Montserrat"/>
              <a:cs typeface="Montserrat"/>
              <a:sym typeface="Montserrat"/>
            </a:endParaRPr>
          </a:p>
        </p:txBody>
      </p:sp>
      <p:sp>
        <p:nvSpPr>
          <p:cNvPr id="149" name="Google Shape;149;p10"/>
          <p:cNvSpPr txBox="1"/>
          <p:nvPr/>
        </p:nvSpPr>
        <p:spPr>
          <a:xfrm>
            <a:off x="2258707" y="3383727"/>
            <a:ext cx="2318100" cy="261600"/>
          </a:xfrm>
          <a:prstGeom prst="rect">
            <a:avLst/>
          </a:prstGeom>
          <a:noFill/>
          <a:ln>
            <a:noFill/>
          </a:ln>
        </p:spPr>
        <p:txBody>
          <a:bodyPr anchorCtr="0" anchor="t" bIns="22850" lIns="22850" spcFirstLastPara="1" rIns="22850" wrap="square" tIns="22850">
            <a:spAutoFit/>
          </a:bodyPr>
          <a:lstStyle/>
          <a:p>
            <a:pPr indent="0" lvl="0" marL="0" rtl="0" algn="l">
              <a:spcBef>
                <a:spcPts val="0"/>
              </a:spcBef>
              <a:spcAft>
                <a:spcPts val="0"/>
              </a:spcAft>
              <a:buNone/>
            </a:pPr>
            <a:r>
              <a:rPr lang="en-US">
                <a:latin typeface="Montserrat"/>
                <a:ea typeface="Montserrat"/>
                <a:cs typeface="Montserrat"/>
                <a:sym typeface="Montserrat"/>
              </a:rPr>
              <a:t>ANCHOR POINTS</a:t>
            </a:r>
            <a:endParaRPr>
              <a:latin typeface="Montserrat"/>
              <a:ea typeface="Montserrat"/>
              <a:cs typeface="Montserrat"/>
              <a:sym typeface="Montserrat"/>
            </a:endParaRPr>
          </a:p>
        </p:txBody>
      </p:sp>
      <p:sp>
        <p:nvSpPr>
          <p:cNvPr id="150" name="Google Shape;150;p10"/>
          <p:cNvSpPr txBox="1"/>
          <p:nvPr/>
        </p:nvSpPr>
        <p:spPr>
          <a:xfrm>
            <a:off x="1873575" y="2431200"/>
            <a:ext cx="3882000" cy="323100"/>
          </a:xfrm>
          <a:prstGeom prst="rect">
            <a:avLst/>
          </a:prstGeom>
          <a:noFill/>
          <a:ln>
            <a:noFill/>
          </a:ln>
        </p:spPr>
        <p:txBody>
          <a:bodyPr anchorCtr="0" anchor="t" bIns="22850" lIns="22850" spcFirstLastPara="1" rIns="22850" wrap="square" tIns="22850">
            <a:spAutoFit/>
          </a:bodyPr>
          <a:lstStyle/>
          <a:p>
            <a:pPr indent="0" lvl="0" marL="0" rtl="0" algn="l">
              <a:spcBef>
                <a:spcPts val="0"/>
              </a:spcBef>
              <a:spcAft>
                <a:spcPts val="0"/>
              </a:spcAft>
              <a:buNone/>
            </a:pPr>
            <a:r>
              <a:rPr b="1" lang="en-US" sz="1800">
                <a:latin typeface="Montserrat"/>
                <a:ea typeface="Montserrat"/>
                <a:cs typeface="Montserrat"/>
                <a:sym typeface="Montserrat"/>
              </a:rPr>
              <a:t>Solid to Solid</a:t>
            </a:r>
            <a:endParaRPr b="1" sz="1800">
              <a:latin typeface="Montserrat"/>
              <a:ea typeface="Montserrat"/>
              <a:cs typeface="Montserrat"/>
              <a:sym typeface="Montserrat"/>
            </a:endParaRPr>
          </a:p>
        </p:txBody>
      </p:sp>
      <p:sp>
        <p:nvSpPr>
          <p:cNvPr id="151" name="Google Shape;151;p10"/>
          <p:cNvSpPr txBox="1"/>
          <p:nvPr/>
        </p:nvSpPr>
        <p:spPr>
          <a:xfrm>
            <a:off x="12262740" y="2431200"/>
            <a:ext cx="3882000" cy="323100"/>
          </a:xfrm>
          <a:prstGeom prst="rect">
            <a:avLst/>
          </a:prstGeom>
          <a:noFill/>
          <a:ln>
            <a:noFill/>
          </a:ln>
        </p:spPr>
        <p:txBody>
          <a:bodyPr anchorCtr="0" anchor="t" bIns="22850" lIns="22850" spcFirstLastPara="1" rIns="22850" wrap="square" tIns="22850">
            <a:spAutoFit/>
          </a:bodyPr>
          <a:lstStyle/>
          <a:p>
            <a:pPr indent="0" lvl="0" marL="0" rtl="0" algn="l">
              <a:spcBef>
                <a:spcPts val="0"/>
              </a:spcBef>
              <a:spcAft>
                <a:spcPts val="0"/>
              </a:spcAft>
              <a:buNone/>
            </a:pPr>
            <a:r>
              <a:rPr b="1" lang="en-US" sz="1800">
                <a:latin typeface="Montserrat"/>
                <a:ea typeface="Montserrat"/>
                <a:cs typeface="Montserrat"/>
                <a:sym typeface="Montserrat"/>
              </a:rPr>
              <a:t>Solid to Surface</a:t>
            </a:r>
            <a:endParaRPr b="1" sz="1800">
              <a:latin typeface="Montserrat"/>
              <a:ea typeface="Montserrat"/>
              <a:cs typeface="Montserrat"/>
              <a:sym typeface="Montserrat"/>
            </a:endParaRPr>
          </a:p>
        </p:txBody>
      </p:sp>
      <p:pic>
        <p:nvPicPr>
          <p:cNvPr id="152" name="Google Shape;152;p10"/>
          <p:cNvPicPr preferRelativeResize="0"/>
          <p:nvPr/>
        </p:nvPicPr>
        <p:blipFill rotWithShape="1">
          <a:blip r:embed="rId5">
            <a:alphaModFix/>
          </a:blip>
          <a:srcRect b="0" l="0" r="60121" t="0"/>
          <a:stretch/>
        </p:blipFill>
        <p:spPr>
          <a:xfrm>
            <a:off x="1925553" y="3883588"/>
            <a:ext cx="3744932" cy="3594861"/>
          </a:xfrm>
          <a:prstGeom prst="rect">
            <a:avLst/>
          </a:prstGeom>
          <a:noFill/>
          <a:ln>
            <a:noFill/>
          </a:ln>
        </p:spPr>
      </p:pic>
      <p:pic>
        <p:nvPicPr>
          <p:cNvPr id="153" name="Google Shape;153;p10"/>
          <p:cNvPicPr preferRelativeResize="0"/>
          <p:nvPr/>
        </p:nvPicPr>
        <p:blipFill rotWithShape="1">
          <a:blip r:embed="rId5">
            <a:alphaModFix/>
          </a:blip>
          <a:srcRect b="0" l="62864" r="-2743" t="0"/>
          <a:stretch/>
        </p:blipFill>
        <p:spPr>
          <a:xfrm>
            <a:off x="12110369" y="3803039"/>
            <a:ext cx="3744932" cy="3594861"/>
          </a:xfrm>
          <a:prstGeom prst="rect">
            <a:avLst/>
          </a:prstGeom>
          <a:noFill/>
          <a:ln>
            <a:noFill/>
          </a:ln>
        </p:spPr>
      </p:pic>
      <p:sp>
        <p:nvSpPr>
          <p:cNvPr id="154" name="Google Shape;154;p10"/>
          <p:cNvSpPr/>
          <p:nvPr/>
        </p:nvSpPr>
        <p:spPr>
          <a:xfrm>
            <a:off x="12304062" y="3020502"/>
            <a:ext cx="209700" cy="209700"/>
          </a:xfrm>
          <a:prstGeom prst="ellipse">
            <a:avLst/>
          </a:prstGeom>
          <a:solidFill>
            <a:srgbClr val="38761D"/>
          </a:solidFill>
          <a:ln cap="flat" cmpd="sng" w="9525">
            <a:solidFill>
              <a:srgbClr val="595959"/>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155" name="Google Shape;155;p10"/>
          <p:cNvSpPr/>
          <p:nvPr/>
        </p:nvSpPr>
        <p:spPr>
          <a:xfrm>
            <a:off x="12304062" y="3411775"/>
            <a:ext cx="209700" cy="209700"/>
          </a:xfrm>
          <a:prstGeom prst="ellipse">
            <a:avLst/>
          </a:prstGeom>
          <a:solidFill>
            <a:srgbClr val="8E7CC3"/>
          </a:solidFill>
          <a:ln cap="flat" cmpd="sng" w="9525">
            <a:solidFill>
              <a:srgbClr val="595959"/>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156" name="Google Shape;156;p10"/>
          <p:cNvSpPr txBox="1"/>
          <p:nvPr/>
        </p:nvSpPr>
        <p:spPr>
          <a:xfrm>
            <a:off x="12689195" y="2972953"/>
            <a:ext cx="1095600" cy="261600"/>
          </a:xfrm>
          <a:prstGeom prst="rect">
            <a:avLst/>
          </a:prstGeom>
          <a:noFill/>
          <a:ln>
            <a:noFill/>
          </a:ln>
        </p:spPr>
        <p:txBody>
          <a:bodyPr anchorCtr="0" anchor="t" bIns="22850" lIns="22850" spcFirstLastPara="1" rIns="22850" wrap="square" tIns="22850">
            <a:spAutoFit/>
          </a:bodyPr>
          <a:lstStyle/>
          <a:p>
            <a:pPr indent="0" lvl="0" marL="0" rtl="0" algn="l">
              <a:spcBef>
                <a:spcPts val="0"/>
              </a:spcBef>
              <a:spcAft>
                <a:spcPts val="0"/>
              </a:spcAft>
              <a:buNone/>
            </a:pPr>
            <a:r>
              <a:rPr lang="en-US">
                <a:latin typeface="Montserrat"/>
                <a:ea typeface="Montserrat"/>
                <a:cs typeface="Montserrat"/>
                <a:sym typeface="Montserrat"/>
              </a:rPr>
              <a:t>SURFACE</a:t>
            </a:r>
            <a:endParaRPr>
              <a:latin typeface="Montserrat"/>
              <a:ea typeface="Montserrat"/>
              <a:cs typeface="Montserrat"/>
              <a:sym typeface="Montserrat"/>
            </a:endParaRPr>
          </a:p>
        </p:txBody>
      </p:sp>
      <p:sp>
        <p:nvSpPr>
          <p:cNvPr id="157" name="Google Shape;157;p10"/>
          <p:cNvSpPr txBox="1"/>
          <p:nvPr/>
        </p:nvSpPr>
        <p:spPr>
          <a:xfrm>
            <a:off x="12689195" y="3342490"/>
            <a:ext cx="2318100" cy="261600"/>
          </a:xfrm>
          <a:prstGeom prst="rect">
            <a:avLst/>
          </a:prstGeom>
          <a:noFill/>
          <a:ln>
            <a:noFill/>
          </a:ln>
        </p:spPr>
        <p:txBody>
          <a:bodyPr anchorCtr="0" anchor="t" bIns="22850" lIns="22850" spcFirstLastPara="1" rIns="22850" wrap="square" tIns="22850">
            <a:spAutoFit/>
          </a:bodyPr>
          <a:lstStyle/>
          <a:p>
            <a:pPr indent="0" lvl="0" marL="0" rtl="0" algn="l">
              <a:spcBef>
                <a:spcPts val="0"/>
              </a:spcBef>
              <a:spcAft>
                <a:spcPts val="0"/>
              </a:spcAft>
              <a:buNone/>
            </a:pPr>
            <a:r>
              <a:rPr lang="en-US">
                <a:latin typeface="Montserrat"/>
                <a:ea typeface="Montserrat"/>
                <a:cs typeface="Montserrat"/>
                <a:sym typeface="Montserrat"/>
              </a:rPr>
              <a:t>ANCHOR POINTS</a:t>
            </a:r>
            <a:endParaRPr>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11"/>
          <p:cNvPicPr preferRelativeResize="0"/>
          <p:nvPr/>
        </p:nvPicPr>
        <p:blipFill rotWithShape="1">
          <a:blip r:embed="rId3">
            <a:alphaModFix/>
          </a:blip>
          <a:srcRect b="20223" l="0" r="4489" t="22192"/>
          <a:stretch/>
        </p:blipFill>
        <p:spPr>
          <a:xfrm>
            <a:off x="1094325" y="1987750"/>
            <a:ext cx="23289677" cy="10530474"/>
          </a:xfrm>
          <a:prstGeom prst="rect">
            <a:avLst/>
          </a:prstGeom>
          <a:noFill/>
          <a:ln>
            <a:noFill/>
          </a:ln>
        </p:spPr>
      </p:pic>
      <p:sp>
        <p:nvSpPr>
          <p:cNvPr id="163" name="Google Shape;163;p11"/>
          <p:cNvSpPr txBox="1"/>
          <p:nvPr/>
        </p:nvSpPr>
        <p:spPr>
          <a:xfrm>
            <a:off x="564525" y="10978425"/>
            <a:ext cx="12092400" cy="27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2400">
                <a:latin typeface="Open Sans SemiBold"/>
                <a:ea typeface="Open Sans SemiBold"/>
                <a:cs typeface="Open Sans SemiBold"/>
                <a:sym typeface="Open Sans SemiBold"/>
              </a:rPr>
              <a:t>2 - SOLID TO SOLID</a:t>
            </a:r>
            <a:endParaRPr i="1" sz="2400">
              <a:latin typeface="Open Sans SemiBold"/>
              <a:ea typeface="Open Sans SemiBold"/>
              <a:cs typeface="Open Sans SemiBold"/>
              <a:sym typeface="Open Sans SemiBold"/>
            </a:endParaRPr>
          </a:p>
          <a:p>
            <a:pPr indent="0" lvl="0" marL="0" rtl="0" algn="l">
              <a:spcBef>
                <a:spcPts val="0"/>
              </a:spcBef>
              <a:spcAft>
                <a:spcPts val="0"/>
              </a:spcAft>
              <a:buNone/>
            </a:pPr>
            <a:r>
              <a:t/>
            </a:r>
            <a:endParaRPr sz="2000">
              <a:latin typeface="Open Sans Light"/>
              <a:ea typeface="Open Sans Light"/>
              <a:cs typeface="Open Sans Light"/>
              <a:sym typeface="Open Sans Light"/>
            </a:endParaRPr>
          </a:p>
          <a:p>
            <a:pPr indent="0" lvl="0" marL="0" rtl="0" algn="l">
              <a:spcBef>
                <a:spcPts val="0"/>
              </a:spcBef>
              <a:spcAft>
                <a:spcPts val="0"/>
              </a:spcAft>
              <a:buNone/>
            </a:pPr>
            <a:r>
              <a:rPr i="1" lang="en-US" sz="2000">
                <a:latin typeface="Montserrat"/>
                <a:ea typeface="Montserrat"/>
                <a:cs typeface="Montserrat"/>
                <a:sym typeface="Montserrat"/>
              </a:rPr>
              <a:t>We begin with 4 different types of mesh geometries with solid to solid connections. </a:t>
            </a:r>
            <a:endParaRPr i="1" sz="2000">
              <a:latin typeface="Montserrat"/>
              <a:ea typeface="Montserrat"/>
              <a:cs typeface="Montserrat"/>
              <a:sym typeface="Montserrat"/>
            </a:endParaRPr>
          </a:p>
        </p:txBody>
      </p:sp>
      <p:pic>
        <p:nvPicPr>
          <p:cNvPr id="164" name="Google Shape;164;p11"/>
          <p:cNvPicPr preferRelativeResize="0"/>
          <p:nvPr/>
        </p:nvPicPr>
        <p:blipFill>
          <a:blip r:embed="rId4">
            <a:alphaModFix/>
          </a:blip>
          <a:stretch>
            <a:fillRect/>
          </a:stretch>
        </p:blipFill>
        <p:spPr>
          <a:xfrm>
            <a:off x="20633850" y="12518225"/>
            <a:ext cx="3048000" cy="600087"/>
          </a:xfrm>
          <a:prstGeom prst="rect">
            <a:avLst/>
          </a:prstGeom>
          <a:noFill/>
          <a:ln>
            <a:noFill/>
          </a:ln>
        </p:spPr>
      </p:pic>
      <p:sp>
        <p:nvSpPr>
          <p:cNvPr id="165" name="Google Shape;165;p11"/>
          <p:cNvSpPr/>
          <p:nvPr/>
        </p:nvSpPr>
        <p:spPr>
          <a:xfrm>
            <a:off x="7114032" y="12737299"/>
            <a:ext cx="13083300" cy="457200"/>
          </a:xfrm>
          <a:prstGeom prst="rect">
            <a:avLst/>
          </a:prstGeom>
          <a:noFill/>
          <a:ln>
            <a:noFill/>
          </a:ln>
        </p:spPr>
        <p:txBody>
          <a:bodyPr anchorCtr="0" anchor="ctr" bIns="76200" lIns="76200" spcFirstLastPara="1" rIns="76200" wrap="square" tIns="76200">
            <a:noAutofit/>
          </a:bodyPr>
          <a:lstStyle/>
          <a:p>
            <a:pPr indent="0" lvl="0" marL="0" marR="0" rtl="0" algn="r">
              <a:lnSpc>
                <a:spcPct val="100000"/>
              </a:lnSpc>
              <a:spcBef>
                <a:spcPts val="0"/>
              </a:spcBef>
              <a:spcAft>
                <a:spcPts val="0"/>
              </a:spcAft>
              <a:buClr>
                <a:srgbClr val="000000"/>
              </a:buClr>
              <a:buSzPts val="1800"/>
              <a:buFont typeface="Open Sans"/>
              <a:buNone/>
            </a:pPr>
            <a:r>
              <a:rPr i="1" lang="en-US" sz="1600">
                <a:latin typeface="Open Sans"/>
                <a:ea typeface="Open Sans"/>
                <a:cs typeface="Open Sans"/>
                <a:sym typeface="Open Sans"/>
              </a:rPr>
              <a:t>SOFTer SKIN</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Amy Kim</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Andrea Najera</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Shamanth Thenkan3</a:t>
            </a:r>
            <a:endParaRPr sz="1600"/>
          </a:p>
        </p:txBody>
      </p:sp>
      <p:sp>
        <p:nvSpPr>
          <p:cNvPr id="166" name="Google Shape;166;p11"/>
          <p:cNvSpPr txBox="1"/>
          <p:nvPr/>
        </p:nvSpPr>
        <p:spPr>
          <a:xfrm>
            <a:off x="1873575" y="2431200"/>
            <a:ext cx="3882000" cy="323100"/>
          </a:xfrm>
          <a:prstGeom prst="rect">
            <a:avLst/>
          </a:prstGeom>
          <a:noFill/>
          <a:ln>
            <a:noFill/>
          </a:ln>
        </p:spPr>
        <p:txBody>
          <a:bodyPr anchorCtr="0" anchor="t" bIns="22850" lIns="22850" spcFirstLastPara="1" rIns="22850" wrap="square" tIns="22850">
            <a:spAutoFit/>
          </a:bodyPr>
          <a:lstStyle/>
          <a:p>
            <a:pPr indent="0" lvl="0" marL="0" rtl="0" algn="l">
              <a:spcBef>
                <a:spcPts val="0"/>
              </a:spcBef>
              <a:spcAft>
                <a:spcPts val="0"/>
              </a:spcAft>
              <a:buNone/>
            </a:pPr>
            <a:r>
              <a:rPr b="1" lang="en-US" sz="1800">
                <a:latin typeface="Montserrat"/>
                <a:ea typeface="Montserrat"/>
                <a:cs typeface="Montserrat"/>
                <a:sym typeface="Montserrat"/>
              </a:rPr>
              <a:t>Solid to Solid</a:t>
            </a:r>
            <a:endParaRPr b="1" sz="1800">
              <a:latin typeface="Montserrat"/>
              <a:ea typeface="Montserrat"/>
              <a:cs typeface="Montserrat"/>
              <a:sym typeface="Montserrat"/>
            </a:endParaRPr>
          </a:p>
        </p:txBody>
      </p:sp>
      <p:pic>
        <p:nvPicPr>
          <p:cNvPr id="167" name="Google Shape;167;p11"/>
          <p:cNvPicPr preferRelativeResize="0"/>
          <p:nvPr/>
        </p:nvPicPr>
        <p:blipFill rotWithShape="1">
          <a:blip r:embed="rId5">
            <a:alphaModFix/>
          </a:blip>
          <a:srcRect b="0" l="0" r="60121" t="0"/>
          <a:stretch/>
        </p:blipFill>
        <p:spPr>
          <a:xfrm>
            <a:off x="1873578" y="3030013"/>
            <a:ext cx="3200399" cy="307238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12"/>
          <p:cNvPicPr preferRelativeResize="0"/>
          <p:nvPr/>
        </p:nvPicPr>
        <p:blipFill rotWithShape="1">
          <a:blip r:embed="rId4">
            <a:alphaModFix/>
          </a:blip>
          <a:srcRect b="22684" l="18200" r="0" t="0"/>
          <a:stretch/>
        </p:blipFill>
        <p:spPr>
          <a:xfrm>
            <a:off x="564525" y="3334125"/>
            <a:ext cx="5719726" cy="4054825"/>
          </a:xfrm>
          <a:prstGeom prst="rect">
            <a:avLst/>
          </a:prstGeom>
          <a:noFill/>
          <a:ln>
            <a:noFill/>
          </a:ln>
        </p:spPr>
      </p:pic>
      <p:pic>
        <p:nvPicPr>
          <p:cNvPr id="173" name="Google Shape;173;p12"/>
          <p:cNvPicPr preferRelativeResize="0"/>
          <p:nvPr/>
        </p:nvPicPr>
        <p:blipFill rotWithShape="1">
          <a:blip r:embed="rId5">
            <a:alphaModFix/>
          </a:blip>
          <a:srcRect b="0" l="18200" r="0" t="0"/>
          <a:stretch/>
        </p:blipFill>
        <p:spPr>
          <a:xfrm>
            <a:off x="564525" y="7873950"/>
            <a:ext cx="5719726" cy="5244349"/>
          </a:xfrm>
          <a:prstGeom prst="rect">
            <a:avLst/>
          </a:prstGeom>
          <a:noFill/>
          <a:ln>
            <a:noFill/>
          </a:ln>
        </p:spPr>
      </p:pic>
      <p:pic>
        <p:nvPicPr>
          <p:cNvPr id="174" name="Google Shape;174;p12"/>
          <p:cNvPicPr preferRelativeResize="0"/>
          <p:nvPr/>
        </p:nvPicPr>
        <p:blipFill rotWithShape="1">
          <a:blip r:embed="rId6">
            <a:alphaModFix/>
          </a:blip>
          <a:srcRect b="0" l="0" r="1029" t="2619"/>
          <a:stretch/>
        </p:blipFill>
        <p:spPr>
          <a:xfrm>
            <a:off x="6284250" y="0"/>
            <a:ext cx="18099748" cy="13357402"/>
          </a:xfrm>
          <a:prstGeom prst="rect">
            <a:avLst/>
          </a:prstGeom>
          <a:noFill/>
          <a:ln>
            <a:noFill/>
          </a:ln>
        </p:spPr>
      </p:pic>
      <p:pic>
        <p:nvPicPr>
          <p:cNvPr id="175" name="Google Shape;175;p12"/>
          <p:cNvPicPr preferRelativeResize="0"/>
          <p:nvPr/>
        </p:nvPicPr>
        <p:blipFill>
          <a:blip r:embed="rId7">
            <a:alphaModFix/>
          </a:blip>
          <a:stretch>
            <a:fillRect/>
          </a:stretch>
        </p:blipFill>
        <p:spPr>
          <a:xfrm>
            <a:off x="20633850" y="12518225"/>
            <a:ext cx="3048000" cy="600087"/>
          </a:xfrm>
          <a:prstGeom prst="rect">
            <a:avLst/>
          </a:prstGeom>
          <a:noFill/>
          <a:ln>
            <a:noFill/>
          </a:ln>
        </p:spPr>
      </p:pic>
      <p:sp>
        <p:nvSpPr>
          <p:cNvPr id="176" name="Google Shape;176;p12"/>
          <p:cNvSpPr/>
          <p:nvPr/>
        </p:nvSpPr>
        <p:spPr>
          <a:xfrm>
            <a:off x="7114032" y="12737299"/>
            <a:ext cx="13083300" cy="457200"/>
          </a:xfrm>
          <a:prstGeom prst="rect">
            <a:avLst/>
          </a:prstGeom>
          <a:noFill/>
          <a:ln>
            <a:noFill/>
          </a:ln>
        </p:spPr>
        <p:txBody>
          <a:bodyPr anchorCtr="0" anchor="ctr" bIns="76200" lIns="76200" spcFirstLastPara="1" rIns="76200" wrap="square" tIns="76200">
            <a:noAutofit/>
          </a:bodyPr>
          <a:lstStyle/>
          <a:p>
            <a:pPr indent="0" lvl="0" marL="0" marR="0" rtl="0" algn="r">
              <a:lnSpc>
                <a:spcPct val="100000"/>
              </a:lnSpc>
              <a:spcBef>
                <a:spcPts val="0"/>
              </a:spcBef>
              <a:spcAft>
                <a:spcPts val="0"/>
              </a:spcAft>
              <a:buClr>
                <a:srgbClr val="000000"/>
              </a:buClr>
              <a:buSzPts val="1800"/>
              <a:buFont typeface="Open Sans"/>
              <a:buNone/>
            </a:pPr>
            <a:r>
              <a:rPr i="1" lang="en-US" sz="1600">
                <a:latin typeface="Open Sans"/>
                <a:ea typeface="Open Sans"/>
                <a:cs typeface="Open Sans"/>
                <a:sym typeface="Open Sans"/>
              </a:rPr>
              <a:t>SOFTer SKIN</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Amy Kim</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Andrea Najera</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Shamanth Thenkan3</a:t>
            </a:r>
            <a:endParaRPr sz="1600"/>
          </a:p>
        </p:txBody>
      </p:sp>
      <p:sp>
        <p:nvSpPr>
          <p:cNvPr id="177" name="Google Shape;177;p12"/>
          <p:cNvSpPr txBox="1"/>
          <p:nvPr/>
        </p:nvSpPr>
        <p:spPr>
          <a:xfrm>
            <a:off x="1873575" y="2241575"/>
            <a:ext cx="3882000" cy="354000"/>
          </a:xfrm>
          <a:prstGeom prst="rect">
            <a:avLst/>
          </a:prstGeom>
          <a:noFill/>
          <a:ln>
            <a:noFill/>
          </a:ln>
        </p:spPr>
        <p:txBody>
          <a:bodyPr anchorCtr="0" anchor="t" bIns="22850" lIns="22850" spcFirstLastPara="1" rIns="22850" wrap="square" tIns="22850">
            <a:spAutoFit/>
          </a:bodyPr>
          <a:lstStyle/>
          <a:p>
            <a:pPr indent="0" lvl="0" marL="0" rtl="0" algn="l">
              <a:spcBef>
                <a:spcPts val="0"/>
              </a:spcBef>
              <a:spcAft>
                <a:spcPts val="0"/>
              </a:spcAft>
              <a:buNone/>
            </a:pPr>
            <a:r>
              <a:rPr b="1" lang="en-US" sz="2000">
                <a:latin typeface="Montserrat"/>
                <a:ea typeface="Montserrat"/>
                <a:cs typeface="Montserrat"/>
                <a:sym typeface="Montserrat"/>
              </a:rPr>
              <a:t>Mesh #1</a:t>
            </a:r>
            <a:endParaRPr b="1" sz="2000">
              <a:latin typeface="Montserrat"/>
              <a:ea typeface="Montserrat"/>
              <a:cs typeface="Montserrat"/>
              <a:sym typeface="Montserrat"/>
            </a:endParaRPr>
          </a:p>
        </p:txBody>
      </p:sp>
      <p:sp>
        <p:nvSpPr>
          <p:cNvPr id="178" name="Google Shape;178;p12"/>
          <p:cNvSpPr txBox="1"/>
          <p:nvPr/>
        </p:nvSpPr>
        <p:spPr>
          <a:xfrm>
            <a:off x="1873575" y="2754300"/>
            <a:ext cx="3437100" cy="20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600" u="sng">
                <a:latin typeface="Montserrat"/>
                <a:ea typeface="Montserrat"/>
                <a:cs typeface="Montserrat"/>
                <a:sym typeface="Montserrat"/>
              </a:rPr>
              <a:t>Initial Geometry </a:t>
            </a:r>
            <a:endParaRPr i="1" sz="1600" u="sng">
              <a:latin typeface="Montserrat"/>
              <a:ea typeface="Montserrat"/>
              <a:cs typeface="Montserrat"/>
              <a:sym typeface="Montserrat"/>
            </a:endParaRPr>
          </a:p>
          <a:p>
            <a:pPr indent="0" lvl="0" marL="0" rtl="0" algn="l">
              <a:spcBef>
                <a:spcPts val="0"/>
              </a:spcBef>
              <a:spcAft>
                <a:spcPts val="0"/>
              </a:spcAft>
              <a:buNone/>
            </a:pPr>
            <a:r>
              <a:rPr i="1" lang="en-US" sz="1600">
                <a:latin typeface="Montserrat"/>
                <a:ea typeface="Montserrat"/>
                <a:cs typeface="Montserrat"/>
                <a:sym typeface="Montserrat"/>
              </a:rPr>
              <a:t>Vertices: 112</a:t>
            </a:r>
            <a:endParaRPr i="1" sz="1600">
              <a:latin typeface="Montserrat"/>
              <a:ea typeface="Montserrat"/>
              <a:cs typeface="Montserrat"/>
              <a:sym typeface="Montserrat"/>
            </a:endParaRPr>
          </a:p>
          <a:p>
            <a:pPr indent="0" lvl="0" marL="0" rtl="0" algn="l">
              <a:spcBef>
                <a:spcPts val="0"/>
              </a:spcBef>
              <a:spcAft>
                <a:spcPts val="0"/>
              </a:spcAft>
              <a:buNone/>
            </a:pPr>
            <a:r>
              <a:rPr i="1" lang="en-US" sz="1600">
                <a:latin typeface="Montserrat"/>
                <a:ea typeface="Montserrat"/>
                <a:cs typeface="Montserrat"/>
                <a:sym typeface="Montserrat"/>
              </a:rPr>
              <a:t>Faces: 28</a:t>
            </a:r>
            <a:endParaRPr i="1" sz="1600">
              <a:latin typeface="Montserrat"/>
              <a:ea typeface="Montserrat"/>
              <a:cs typeface="Montserrat"/>
              <a:sym typeface="Montserrat"/>
            </a:endParaRPr>
          </a:p>
        </p:txBody>
      </p:sp>
      <p:sp>
        <p:nvSpPr>
          <p:cNvPr id="179" name="Google Shape;179;p12"/>
          <p:cNvSpPr txBox="1"/>
          <p:nvPr/>
        </p:nvSpPr>
        <p:spPr>
          <a:xfrm>
            <a:off x="1873575" y="7922350"/>
            <a:ext cx="3437100" cy="7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600" u="sng">
                <a:latin typeface="Montserrat"/>
                <a:ea typeface="Montserrat"/>
                <a:cs typeface="Montserrat"/>
                <a:sym typeface="Montserrat"/>
              </a:rPr>
              <a:t>Re-stripped: </a:t>
            </a:r>
            <a:endParaRPr i="1" sz="1600" u="sng">
              <a:latin typeface="Montserrat"/>
              <a:ea typeface="Montserrat"/>
              <a:cs typeface="Montserrat"/>
              <a:sym typeface="Montserrat"/>
            </a:endParaRPr>
          </a:p>
          <a:p>
            <a:pPr indent="0" lvl="0" marL="0" rtl="0" algn="l">
              <a:spcBef>
                <a:spcPts val="0"/>
              </a:spcBef>
              <a:spcAft>
                <a:spcPts val="0"/>
              </a:spcAft>
              <a:buNone/>
            </a:pPr>
            <a:r>
              <a:rPr i="1" lang="en-US" sz="1600">
                <a:latin typeface="Montserrat"/>
                <a:ea typeface="Montserrat"/>
                <a:cs typeface="Montserrat"/>
                <a:sym typeface="Montserrat"/>
              </a:rPr>
              <a:t># of strips: </a:t>
            </a:r>
            <a:r>
              <a:rPr b="1" i="1" lang="en-US" sz="1600">
                <a:latin typeface="Montserrat"/>
                <a:ea typeface="Montserrat"/>
                <a:cs typeface="Montserrat"/>
                <a:sym typeface="Montserrat"/>
              </a:rPr>
              <a:t>56</a:t>
            </a:r>
            <a:endParaRPr b="1" i="1" sz="1600">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13"/>
          <p:cNvPicPr preferRelativeResize="0"/>
          <p:nvPr/>
        </p:nvPicPr>
        <p:blipFill rotWithShape="1">
          <a:blip r:embed="rId3">
            <a:alphaModFix/>
          </a:blip>
          <a:srcRect b="0" l="18200" r="0" t="0"/>
          <a:stretch/>
        </p:blipFill>
        <p:spPr>
          <a:xfrm>
            <a:off x="564525" y="3334125"/>
            <a:ext cx="5719726" cy="5244349"/>
          </a:xfrm>
          <a:prstGeom prst="rect">
            <a:avLst/>
          </a:prstGeom>
          <a:noFill/>
          <a:ln>
            <a:noFill/>
          </a:ln>
        </p:spPr>
      </p:pic>
      <p:pic>
        <p:nvPicPr>
          <p:cNvPr id="185" name="Google Shape;185;p13"/>
          <p:cNvPicPr preferRelativeResize="0"/>
          <p:nvPr/>
        </p:nvPicPr>
        <p:blipFill rotWithShape="1">
          <a:blip r:embed="rId4">
            <a:alphaModFix/>
          </a:blip>
          <a:srcRect b="0" l="18200" r="0" t="0"/>
          <a:stretch/>
        </p:blipFill>
        <p:spPr>
          <a:xfrm>
            <a:off x="564525" y="7873950"/>
            <a:ext cx="5719726" cy="5244349"/>
          </a:xfrm>
          <a:prstGeom prst="rect">
            <a:avLst/>
          </a:prstGeom>
          <a:noFill/>
          <a:ln>
            <a:noFill/>
          </a:ln>
        </p:spPr>
      </p:pic>
      <p:pic>
        <p:nvPicPr>
          <p:cNvPr id="186" name="Google Shape;186;p13"/>
          <p:cNvPicPr preferRelativeResize="0"/>
          <p:nvPr/>
        </p:nvPicPr>
        <p:blipFill rotWithShape="1">
          <a:blip r:embed="rId5">
            <a:alphaModFix/>
          </a:blip>
          <a:srcRect b="0" l="0" r="1029" t="2610"/>
          <a:stretch/>
        </p:blipFill>
        <p:spPr>
          <a:xfrm>
            <a:off x="6284250" y="0"/>
            <a:ext cx="18099748" cy="13357402"/>
          </a:xfrm>
          <a:prstGeom prst="rect">
            <a:avLst/>
          </a:prstGeom>
          <a:noFill/>
          <a:ln>
            <a:noFill/>
          </a:ln>
        </p:spPr>
      </p:pic>
      <p:pic>
        <p:nvPicPr>
          <p:cNvPr id="187" name="Google Shape;187;p13"/>
          <p:cNvPicPr preferRelativeResize="0"/>
          <p:nvPr/>
        </p:nvPicPr>
        <p:blipFill>
          <a:blip r:embed="rId6">
            <a:alphaModFix/>
          </a:blip>
          <a:stretch>
            <a:fillRect/>
          </a:stretch>
        </p:blipFill>
        <p:spPr>
          <a:xfrm>
            <a:off x="20633850" y="12518225"/>
            <a:ext cx="3048000" cy="600087"/>
          </a:xfrm>
          <a:prstGeom prst="rect">
            <a:avLst/>
          </a:prstGeom>
          <a:noFill/>
          <a:ln>
            <a:noFill/>
          </a:ln>
        </p:spPr>
      </p:pic>
      <p:sp>
        <p:nvSpPr>
          <p:cNvPr id="188" name="Google Shape;188;p13"/>
          <p:cNvSpPr/>
          <p:nvPr/>
        </p:nvSpPr>
        <p:spPr>
          <a:xfrm>
            <a:off x="7114032" y="12737299"/>
            <a:ext cx="13083300" cy="457200"/>
          </a:xfrm>
          <a:prstGeom prst="rect">
            <a:avLst/>
          </a:prstGeom>
          <a:noFill/>
          <a:ln>
            <a:noFill/>
          </a:ln>
        </p:spPr>
        <p:txBody>
          <a:bodyPr anchorCtr="0" anchor="ctr" bIns="76200" lIns="76200" spcFirstLastPara="1" rIns="76200" wrap="square" tIns="76200">
            <a:noAutofit/>
          </a:bodyPr>
          <a:lstStyle/>
          <a:p>
            <a:pPr indent="0" lvl="0" marL="0" marR="0" rtl="0" algn="r">
              <a:lnSpc>
                <a:spcPct val="100000"/>
              </a:lnSpc>
              <a:spcBef>
                <a:spcPts val="0"/>
              </a:spcBef>
              <a:spcAft>
                <a:spcPts val="0"/>
              </a:spcAft>
              <a:buClr>
                <a:srgbClr val="000000"/>
              </a:buClr>
              <a:buSzPts val="1800"/>
              <a:buFont typeface="Open Sans"/>
              <a:buNone/>
            </a:pPr>
            <a:r>
              <a:rPr i="1" lang="en-US" sz="1600">
                <a:latin typeface="Open Sans"/>
                <a:ea typeface="Open Sans"/>
                <a:cs typeface="Open Sans"/>
                <a:sym typeface="Open Sans"/>
              </a:rPr>
              <a:t>SOFTer SKIN</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Amy Kim</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Andrea Najera</a:t>
            </a:r>
            <a:r>
              <a:rPr b="0" i="1" lang="en-US" sz="1600" u="none" cap="none" strike="noStrike">
                <a:solidFill>
                  <a:srgbClr val="000000"/>
                </a:solidFill>
                <a:latin typeface="Open Sans"/>
                <a:ea typeface="Open Sans"/>
                <a:cs typeface="Open Sans"/>
                <a:sym typeface="Open Sans"/>
              </a:rPr>
              <a:t>, </a:t>
            </a:r>
            <a:r>
              <a:rPr i="1" lang="en-US" sz="1600">
                <a:latin typeface="Open Sans"/>
                <a:ea typeface="Open Sans"/>
                <a:cs typeface="Open Sans"/>
                <a:sym typeface="Open Sans"/>
              </a:rPr>
              <a:t>Shamanth Thenkan3</a:t>
            </a:r>
            <a:endParaRPr sz="1600"/>
          </a:p>
        </p:txBody>
      </p:sp>
      <p:sp>
        <p:nvSpPr>
          <p:cNvPr id="189" name="Google Shape;189;p13"/>
          <p:cNvSpPr txBox="1"/>
          <p:nvPr/>
        </p:nvSpPr>
        <p:spPr>
          <a:xfrm>
            <a:off x="1873575" y="2241575"/>
            <a:ext cx="3882000" cy="354000"/>
          </a:xfrm>
          <a:prstGeom prst="rect">
            <a:avLst/>
          </a:prstGeom>
          <a:noFill/>
          <a:ln>
            <a:noFill/>
          </a:ln>
        </p:spPr>
        <p:txBody>
          <a:bodyPr anchorCtr="0" anchor="t" bIns="22850" lIns="22850" spcFirstLastPara="1" rIns="22850" wrap="square" tIns="22850">
            <a:spAutoFit/>
          </a:bodyPr>
          <a:lstStyle/>
          <a:p>
            <a:pPr indent="0" lvl="0" marL="0" rtl="0" algn="l">
              <a:spcBef>
                <a:spcPts val="0"/>
              </a:spcBef>
              <a:spcAft>
                <a:spcPts val="0"/>
              </a:spcAft>
              <a:buNone/>
            </a:pPr>
            <a:r>
              <a:rPr b="1" lang="en-US" sz="2000">
                <a:latin typeface="Montserrat"/>
                <a:ea typeface="Montserrat"/>
                <a:cs typeface="Montserrat"/>
                <a:sym typeface="Montserrat"/>
              </a:rPr>
              <a:t>Mesh #2</a:t>
            </a:r>
            <a:endParaRPr b="1" sz="2000">
              <a:latin typeface="Montserrat"/>
              <a:ea typeface="Montserrat"/>
              <a:cs typeface="Montserrat"/>
              <a:sym typeface="Montserrat"/>
            </a:endParaRPr>
          </a:p>
        </p:txBody>
      </p:sp>
      <p:sp>
        <p:nvSpPr>
          <p:cNvPr id="190" name="Google Shape;190;p13"/>
          <p:cNvSpPr txBox="1"/>
          <p:nvPr/>
        </p:nvSpPr>
        <p:spPr>
          <a:xfrm>
            <a:off x="1873575" y="2754300"/>
            <a:ext cx="3437100" cy="20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600" u="sng">
                <a:latin typeface="Montserrat"/>
                <a:ea typeface="Montserrat"/>
                <a:cs typeface="Montserrat"/>
                <a:sym typeface="Montserrat"/>
              </a:rPr>
              <a:t>Initial Geometry </a:t>
            </a:r>
            <a:endParaRPr i="1" sz="1600" u="sng">
              <a:latin typeface="Montserrat"/>
              <a:ea typeface="Montserrat"/>
              <a:cs typeface="Montserrat"/>
              <a:sym typeface="Montserrat"/>
            </a:endParaRPr>
          </a:p>
          <a:p>
            <a:pPr indent="0" lvl="0" marL="0" rtl="0" algn="l">
              <a:spcBef>
                <a:spcPts val="0"/>
              </a:spcBef>
              <a:spcAft>
                <a:spcPts val="0"/>
              </a:spcAft>
              <a:buNone/>
            </a:pPr>
            <a:r>
              <a:rPr i="1" lang="en-US" sz="1600">
                <a:latin typeface="Montserrat"/>
                <a:ea typeface="Montserrat"/>
                <a:cs typeface="Montserrat"/>
                <a:sym typeface="Montserrat"/>
              </a:rPr>
              <a:t>Vertices: 304</a:t>
            </a:r>
            <a:endParaRPr i="1" sz="1600">
              <a:latin typeface="Montserrat"/>
              <a:ea typeface="Montserrat"/>
              <a:cs typeface="Montserrat"/>
              <a:sym typeface="Montserrat"/>
            </a:endParaRPr>
          </a:p>
          <a:p>
            <a:pPr indent="0" lvl="0" marL="0" rtl="0" algn="l">
              <a:spcBef>
                <a:spcPts val="0"/>
              </a:spcBef>
              <a:spcAft>
                <a:spcPts val="0"/>
              </a:spcAft>
              <a:buNone/>
            </a:pPr>
            <a:r>
              <a:rPr i="1" lang="en-US" sz="1600">
                <a:latin typeface="Montserrat"/>
                <a:ea typeface="Montserrat"/>
                <a:cs typeface="Montserrat"/>
                <a:sym typeface="Montserrat"/>
              </a:rPr>
              <a:t>Faces: 76</a:t>
            </a:r>
            <a:endParaRPr i="1" sz="1600">
              <a:latin typeface="Montserrat"/>
              <a:ea typeface="Montserrat"/>
              <a:cs typeface="Montserrat"/>
              <a:sym typeface="Montserrat"/>
            </a:endParaRPr>
          </a:p>
        </p:txBody>
      </p:sp>
      <p:sp>
        <p:nvSpPr>
          <p:cNvPr id="191" name="Google Shape;191;p13"/>
          <p:cNvSpPr txBox="1"/>
          <p:nvPr/>
        </p:nvSpPr>
        <p:spPr>
          <a:xfrm>
            <a:off x="1873575" y="7922350"/>
            <a:ext cx="3437100" cy="7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600" u="sng">
                <a:latin typeface="Montserrat"/>
                <a:ea typeface="Montserrat"/>
                <a:cs typeface="Montserrat"/>
                <a:sym typeface="Montserrat"/>
              </a:rPr>
              <a:t>Re-stripped: </a:t>
            </a:r>
            <a:endParaRPr i="1" sz="1600" u="sng">
              <a:latin typeface="Montserrat"/>
              <a:ea typeface="Montserrat"/>
              <a:cs typeface="Montserrat"/>
              <a:sym typeface="Montserrat"/>
            </a:endParaRPr>
          </a:p>
          <a:p>
            <a:pPr indent="0" lvl="0" marL="0" rtl="0" algn="l">
              <a:spcBef>
                <a:spcPts val="0"/>
              </a:spcBef>
              <a:spcAft>
                <a:spcPts val="0"/>
              </a:spcAft>
              <a:buNone/>
            </a:pPr>
            <a:r>
              <a:rPr i="1" lang="en-US" sz="1600">
                <a:latin typeface="Montserrat"/>
                <a:ea typeface="Montserrat"/>
                <a:cs typeface="Montserrat"/>
                <a:sym typeface="Montserrat"/>
              </a:rPr>
              <a:t># of strips: </a:t>
            </a:r>
            <a:r>
              <a:rPr b="1" i="1" lang="en-US" sz="1600">
                <a:latin typeface="Montserrat"/>
                <a:ea typeface="Montserrat"/>
                <a:cs typeface="Montserrat"/>
                <a:sym typeface="Montserrat"/>
              </a:rPr>
              <a:t>56</a:t>
            </a:r>
            <a:endParaRPr b="1" i="1" sz="1600">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